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  <p:sldMasterId id="2147485399" r:id="rId2"/>
    <p:sldMasterId id="2147485403" r:id="rId3"/>
  </p:sldMasterIdLst>
  <p:notesMasterIdLst>
    <p:notesMasterId r:id="rId37"/>
  </p:notesMasterIdLst>
  <p:handoutMasterIdLst>
    <p:handoutMasterId r:id="rId38"/>
  </p:handoutMasterIdLst>
  <p:sldIdLst>
    <p:sldId id="2196" r:id="rId4"/>
    <p:sldId id="2384" r:id="rId5"/>
    <p:sldId id="401" r:id="rId6"/>
    <p:sldId id="443" r:id="rId7"/>
    <p:sldId id="446" r:id="rId8"/>
    <p:sldId id="2383" r:id="rId9"/>
    <p:sldId id="379" r:id="rId10"/>
    <p:sldId id="428" r:id="rId11"/>
    <p:sldId id="2422" r:id="rId12"/>
    <p:sldId id="2411" r:id="rId13"/>
    <p:sldId id="2412" r:id="rId14"/>
    <p:sldId id="2413" r:id="rId15"/>
    <p:sldId id="2410" r:id="rId16"/>
    <p:sldId id="2360" r:id="rId17"/>
    <p:sldId id="444" r:id="rId18"/>
    <p:sldId id="2356" r:id="rId19"/>
    <p:sldId id="429" r:id="rId20"/>
    <p:sldId id="385" r:id="rId21"/>
    <p:sldId id="386" r:id="rId22"/>
    <p:sldId id="387" r:id="rId23"/>
    <p:sldId id="380" r:id="rId24"/>
    <p:sldId id="447" r:id="rId25"/>
    <p:sldId id="2361" r:id="rId26"/>
    <p:sldId id="2414" r:id="rId27"/>
    <p:sldId id="2415" r:id="rId28"/>
    <p:sldId id="2405" r:id="rId29"/>
    <p:sldId id="2418" r:id="rId30"/>
    <p:sldId id="2417" r:id="rId31"/>
    <p:sldId id="2419" r:id="rId32"/>
    <p:sldId id="2420" r:id="rId33"/>
    <p:sldId id="462" r:id="rId34"/>
    <p:sldId id="2421" r:id="rId35"/>
    <p:sldId id="2416" r:id="rId36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9">
          <p15:clr>
            <a:srgbClr val="A4A3A4"/>
          </p15:clr>
        </p15:guide>
        <p15:guide id="2" orient="horz" pos="2182">
          <p15:clr>
            <a:srgbClr val="A4A3A4"/>
          </p15:clr>
        </p15:guide>
        <p15:guide id="3" orient="horz" pos="605">
          <p15:clr>
            <a:srgbClr val="A4A3A4"/>
          </p15:clr>
        </p15:guide>
        <p15:guide id="4" orient="horz" pos="655">
          <p15:clr>
            <a:srgbClr val="A4A3A4"/>
          </p15:clr>
        </p15:guide>
        <p15:guide id="5" orient="horz" pos="4239">
          <p15:clr>
            <a:srgbClr val="A4A3A4"/>
          </p15:clr>
        </p15:guide>
        <p15:guide id="6" orient="horz" pos="4055">
          <p15:clr>
            <a:srgbClr val="A4A3A4"/>
          </p15:clr>
        </p15:guide>
        <p15:guide id="7" pos="2880">
          <p15:clr>
            <a:srgbClr val="A4A3A4"/>
          </p15:clr>
        </p15:guide>
        <p15:guide id="8" pos="5617">
          <p15:clr>
            <a:srgbClr val="A4A3A4"/>
          </p15:clr>
        </p15:guide>
        <p15:guide id="9" pos="3238">
          <p15:clr>
            <a:srgbClr val="A4A3A4"/>
          </p15:clr>
        </p15:guide>
        <p15:guide id="10" pos="149">
          <p15:clr>
            <a:srgbClr val="A4A3A4"/>
          </p15:clr>
        </p15:guide>
        <p15:guide id="11" pos="4703">
          <p15:clr>
            <a:srgbClr val="A4A3A4"/>
          </p15:clr>
        </p15:guide>
        <p15:guide id="12" orient="horz" pos="719">
          <p15:clr>
            <a:srgbClr val="A4A3A4"/>
          </p15:clr>
        </p15:guide>
        <p15:guide id="13" orient="horz" pos="1642">
          <p15:clr>
            <a:srgbClr val="A4A3A4"/>
          </p15:clr>
        </p15:guide>
        <p15:guide id="14" orient="horz" pos="65">
          <p15:clr>
            <a:srgbClr val="A4A3A4"/>
          </p15:clr>
        </p15:guide>
        <p15:guide id="15" orient="horz" pos="115">
          <p15:clr>
            <a:srgbClr val="A4A3A4"/>
          </p15:clr>
        </p15:guide>
        <p15:guide id="16" orient="horz" pos="3699">
          <p15:clr>
            <a:srgbClr val="A4A3A4"/>
          </p15:clr>
        </p15:guide>
        <p15:guide id="17" orient="horz" pos="35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0" userDrawn="1">
          <p15:clr>
            <a:srgbClr val="A4A3A4"/>
          </p15:clr>
        </p15:guide>
        <p15:guide id="2" pos="2288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12A3C"/>
    <a:srgbClr val="AFAFAF"/>
    <a:srgbClr val="33CC33"/>
    <a:srgbClr val="0000CC"/>
    <a:srgbClr val="CCECFF"/>
    <a:srgbClr val="6D9CB1"/>
    <a:srgbClr val="000099"/>
    <a:srgbClr val="C0D7E2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5" autoAdjust="0"/>
    <p:restoredTop sz="96240" autoAdjust="0"/>
  </p:normalViewPr>
  <p:slideViewPr>
    <p:cSldViewPr snapToGrid="0" showGuides="1">
      <p:cViewPr varScale="1">
        <p:scale>
          <a:sx n="132" d="100"/>
          <a:sy n="132" d="100"/>
        </p:scale>
        <p:origin x="184" y="696"/>
      </p:cViewPr>
      <p:guideLst>
        <p:guide orient="horz" pos="1259"/>
        <p:guide orient="horz" pos="2182"/>
        <p:guide orient="horz" pos="605"/>
        <p:guide orient="horz" pos="655"/>
        <p:guide orient="horz" pos="4239"/>
        <p:guide orient="horz" pos="4055"/>
        <p:guide pos="2880"/>
        <p:guide pos="5617"/>
        <p:guide pos="3238"/>
        <p:guide pos="149"/>
        <p:guide pos="4703"/>
        <p:guide orient="horz" pos="719"/>
        <p:guide orient="horz" pos="1642"/>
        <p:guide orient="horz" pos="65"/>
        <p:guide orient="horz" pos="115"/>
        <p:guide orient="horz" pos="3699"/>
        <p:guide orient="horz"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-3222" y="-102"/>
      </p:cViewPr>
      <p:guideLst>
        <p:guide orient="horz" pos="3000"/>
        <p:guide pos="2288"/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l">
              <a:defRPr sz="1100"/>
            </a:lvl1pPr>
          </a:lstStyle>
          <a:p>
            <a:r>
              <a:rPr lang="en-US" dirty="0">
                <a:latin typeface="Arial" pitchFamily="34" charset="0"/>
              </a:rPr>
              <a:t>Raytheon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93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r">
              <a:defRPr sz="1100"/>
            </a:lvl1pPr>
          </a:lstStyle>
          <a:p>
            <a:fld id="{39E104DB-5A84-4417-9505-9949D8449EC3}" type="datetimeFigureOut">
              <a:rPr lang="en-US" smtClean="0">
                <a:latin typeface="Arial" pitchFamily="34" charset="0"/>
              </a:rPr>
              <a:pPr/>
              <a:t>7/3/20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l">
              <a:defRPr sz="11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93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r">
              <a:defRPr sz="1100"/>
            </a:lvl1pPr>
          </a:lstStyle>
          <a:p>
            <a:fld id="{F82DAC55-62D0-4EAE-A230-0CCA3BD4BC39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35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l">
              <a:defRPr sz="1100">
                <a:latin typeface="Arial" pitchFamily="34" charset="0"/>
              </a:defRPr>
            </a:lvl1pPr>
          </a:lstStyle>
          <a:p>
            <a:r>
              <a:rPr lang="en-US" dirty="0"/>
              <a:t>Raytheon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3" y="5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FC1312E8-DAE4-4DB4-9959-6EFE043C5908}" type="datetimeFigureOut">
              <a:rPr lang="en-US" smtClean="0"/>
              <a:pPr/>
              <a:t>7/3/20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19138"/>
            <a:ext cx="6399212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92" tIns="48348" rIns="96692" bIns="483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6"/>
            <a:ext cx="5852160" cy="4320540"/>
          </a:xfrm>
          <a:prstGeom prst="rect">
            <a:avLst/>
          </a:prstGeom>
        </p:spPr>
        <p:txBody>
          <a:bodyPr vert="horz" lIns="96692" tIns="48348" rIns="96692" bIns="483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l">
              <a:defRPr sz="11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3" y="9119480"/>
            <a:ext cx="3169920" cy="480060"/>
          </a:xfrm>
          <a:prstGeom prst="rect">
            <a:avLst/>
          </a:prstGeom>
        </p:spPr>
        <p:txBody>
          <a:bodyPr vert="horz" lIns="96692" tIns="48348" rIns="96692" bIns="48348" rtlCol="0" anchor="b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B0D02AC4-1C81-4AB4-8D73-92191CCF54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8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5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950FFB-A735-4FA9-A94C-E5ADDEDC05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4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60720"/>
            <a:ext cx="8534400" cy="359092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1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407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8136" y="2408116"/>
            <a:ext cx="8229600" cy="430887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algn="l"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65162" y="3377469"/>
            <a:ext cx="3966634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28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Business or subtitle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65162" y="3709612"/>
            <a:ext cx="3966634" cy="4739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4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Presenter name and info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5995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60720"/>
            <a:ext cx="8534400" cy="359092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48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1313" y="821531"/>
            <a:ext cx="85344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514350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1"/>
            <a:ext cx="7024688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8499476" y="4973241"/>
            <a:ext cx="644525" cy="12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dirty="0">
                <a:solidFill>
                  <a:srgbClr val="000000"/>
                </a:solidFill>
              </a:rPr>
              <a:t>Page </a:t>
            </a:r>
            <a:fld id="{7EF49C1D-904A-4F23-8A49-AFDB3396C8CB}" type="slidenum">
              <a:rPr lang="en-US" altLang="en-US" sz="1000" smtClean="0">
                <a:solidFill>
                  <a:srgbClr val="000000"/>
                </a:solidFill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1000" dirty="0">
              <a:solidFill>
                <a:srgbClr val="000000"/>
              </a:solidFill>
            </a:endParaRPr>
          </a:p>
        </p:txBody>
      </p:sp>
      <p:pic>
        <p:nvPicPr>
          <p:cNvPr id="11" name="Picture 9" descr="BBn Technologies_RGB_RB.jpg">
            <a:extLst>
              <a:ext uri="{FF2B5EF4-FFF2-40B4-BE49-F238E27FC236}">
                <a16:creationId xmlns:a16="http://schemas.microsoft.com/office/drawing/2014/main" id="{91E1BDDF-6DBB-9646-9006-DC263678A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4776" b="5648"/>
          <a:stretch/>
        </p:blipFill>
        <p:spPr bwMode="auto">
          <a:xfrm>
            <a:off x="7518679" y="-16728"/>
            <a:ext cx="1591428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048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5402" r:id="rId2"/>
  </p:sldLayoutIdLst>
  <p:hf sldNum="0" hdr="0" ft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38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10000"/>
        <a:buChar char="–"/>
        <a:defRPr>
          <a:solidFill>
            <a:schemeClr val="tx1"/>
          </a:solidFill>
          <a:latin typeface="+mn-lt"/>
        </a:defRPr>
      </a:lvl2pPr>
      <a:lvl3pPr marL="679450" indent="-209550" algn="l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110000"/>
        <a:buChar char="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9144000" cy="5143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BBn Technologies_RGB_RB.jpg">
            <a:extLst>
              <a:ext uri="{FF2B5EF4-FFF2-40B4-BE49-F238E27FC236}">
                <a16:creationId xmlns:a16="http://schemas.microsoft.com/office/drawing/2014/main" id="{F1541C92-6A62-3442-A882-CF058B8FE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4776" b="5648"/>
          <a:stretch/>
        </p:blipFill>
        <p:spPr bwMode="auto">
          <a:xfrm>
            <a:off x="7518679" y="-16728"/>
            <a:ext cx="1591428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669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1313" y="821531"/>
            <a:ext cx="85344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514350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1"/>
            <a:ext cx="7024688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8499476" y="4973241"/>
            <a:ext cx="644525" cy="12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dirty="0">
                <a:solidFill>
                  <a:srgbClr val="000000"/>
                </a:solidFill>
              </a:rPr>
              <a:t>Page </a:t>
            </a:r>
            <a:fld id="{7EF49C1D-904A-4F23-8A49-AFDB3396C8CB}" type="slidenum">
              <a:rPr lang="en-US" altLang="en-US" sz="1000" smtClean="0">
                <a:solidFill>
                  <a:srgbClr val="000000"/>
                </a:solidFill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1000" dirty="0">
              <a:solidFill>
                <a:srgbClr val="000000"/>
              </a:solidFill>
            </a:endParaRPr>
          </a:p>
        </p:txBody>
      </p:sp>
      <p:pic>
        <p:nvPicPr>
          <p:cNvPr id="11" name="Picture 9" descr="BBn Technologies_RGB_RB.jpg">
            <a:extLst>
              <a:ext uri="{FF2B5EF4-FFF2-40B4-BE49-F238E27FC236}">
                <a16:creationId xmlns:a16="http://schemas.microsoft.com/office/drawing/2014/main" id="{91E1BDDF-6DBB-9646-9006-DC263678A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-4776" b="5648"/>
          <a:stretch/>
        </p:blipFill>
        <p:spPr bwMode="auto">
          <a:xfrm>
            <a:off x="7518679" y="-16728"/>
            <a:ext cx="1591428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400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4" r:id="rId1"/>
    <p:sldLayoutId id="2147485405" r:id="rId2"/>
  </p:sldLayoutIdLst>
  <p:hf sldNum="0" hdr="0" ft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rgbClr val="000099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38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10000"/>
        <a:buChar char="–"/>
        <a:defRPr>
          <a:solidFill>
            <a:schemeClr val="tx1"/>
          </a:solidFill>
          <a:latin typeface="+mn-lt"/>
        </a:defRPr>
      </a:lvl2pPr>
      <a:lvl3pPr marL="679450" indent="-209550" algn="l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110000"/>
        <a:buChar char="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>
          <a:solidFill>
            <a:srgbClr val="0000CC"/>
          </a:solidFill>
          <a:latin typeface="Frutiger 87ExtraBlackCn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ASBE/TASBEFlowAnalytic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iGEM-Measurement-Tools/Fluorescence-Tutorials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8136" y="2236665"/>
            <a:ext cx="8229600" cy="430887"/>
          </a:xfrm>
        </p:spPr>
        <p:txBody>
          <a:bodyPr/>
          <a:lstStyle/>
          <a:p>
            <a:r>
              <a:rPr lang="en-US" dirty="0"/>
              <a:t>Introduction to Flow Cytometry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65162" y="3377469"/>
            <a:ext cx="3966634" cy="430887"/>
          </a:xfrm>
        </p:spPr>
        <p:txBody>
          <a:bodyPr/>
          <a:lstStyle/>
          <a:p>
            <a:r>
              <a:rPr lang="en-US" dirty="0"/>
              <a:t>Jacob Beal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565161" y="3804395"/>
            <a:ext cx="4222703" cy="689420"/>
          </a:xfrm>
          <a:noFill/>
        </p:spPr>
        <p:txBody>
          <a:bodyPr/>
          <a:lstStyle/>
          <a:p>
            <a:r>
              <a:rPr lang="en-US" dirty="0" err="1"/>
              <a:t>iGEM</a:t>
            </a:r>
            <a:r>
              <a:rPr lang="en-US" dirty="0"/>
              <a:t> Measurement Summer Webinar: Quantifying fluorescence and cell phenotypes with flow cytometry</a:t>
            </a:r>
          </a:p>
          <a:p>
            <a:r>
              <a:rPr lang="en-US" dirty="0"/>
              <a:t>July 21</a:t>
            </a:r>
            <a:r>
              <a:rPr lang="en-US" baseline="30000" dirty="0"/>
              <a:t>st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667813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01B691-CC6B-F44D-8559-59C8CD1E9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4" r="59947" b="20113"/>
          <a:stretch/>
        </p:blipFill>
        <p:spPr>
          <a:xfrm>
            <a:off x="216950" y="1624533"/>
            <a:ext cx="3677196" cy="3350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Area, Width, and Height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19F15-D735-554A-8FB1-B4E463BFA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74093"/>
            <a:ext cx="5715022" cy="638683"/>
          </a:xfrm>
        </p:spPr>
        <p:txBody>
          <a:bodyPr/>
          <a:lstStyle/>
          <a:p>
            <a:r>
              <a:rPr lang="en-US" dirty="0"/>
              <a:t>As a cell passes the laser, detectors register a pulse “event”</a:t>
            </a:r>
          </a:p>
          <a:p>
            <a:r>
              <a:rPr lang="en-US" dirty="0"/>
              <a:t>Most instruments report area, width, and (max) height</a:t>
            </a:r>
          </a:p>
          <a:p>
            <a:pPr lvl="1"/>
            <a:r>
              <a:rPr lang="en-US" dirty="0"/>
              <a:t>e.g., “FITC-A”, “FITC-W”, “FITC-H”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CA7C33-5205-D945-8F27-7E8A12DE7668}"/>
              </a:ext>
            </a:extLst>
          </p:cNvPr>
          <p:cNvGrpSpPr/>
          <p:nvPr/>
        </p:nvGrpSpPr>
        <p:grpSpPr>
          <a:xfrm>
            <a:off x="4565334" y="2832264"/>
            <a:ext cx="3333774" cy="1888124"/>
            <a:chOff x="7329488" y="2879558"/>
            <a:chExt cx="1509712" cy="85504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8487647-B448-0442-97AE-76FE990E9F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29488" y="3734602"/>
              <a:ext cx="1509712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1A529F-8D50-1A4B-B68F-F6B00A70E21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29488" y="2879558"/>
              <a:ext cx="0" cy="855044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E8A173B-26F5-F445-AAC7-B311ADF70C19}"/>
                </a:ext>
              </a:extLst>
            </p:cNvPr>
            <p:cNvSpPr/>
            <p:nvPr/>
          </p:nvSpPr>
          <p:spPr bwMode="auto">
            <a:xfrm>
              <a:off x="7571808" y="3131011"/>
              <a:ext cx="1037836" cy="593966"/>
            </a:xfrm>
            <a:custGeom>
              <a:avLst/>
              <a:gdLst>
                <a:gd name="connsiteX0" fmla="*/ 0 w 924025"/>
                <a:gd name="connsiteY0" fmla="*/ 308009 h 308009"/>
                <a:gd name="connsiteX1" fmla="*/ 96252 w 924025"/>
                <a:gd name="connsiteY1" fmla="*/ 231006 h 308009"/>
                <a:gd name="connsiteX2" fmla="*/ 173254 w 924025"/>
                <a:gd name="connsiteY2" fmla="*/ 67377 h 308009"/>
                <a:gd name="connsiteX3" fmla="*/ 365760 w 924025"/>
                <a:gd name="connsiteY3" fmla="*/ 0 h 308009"/>
                <a:gd name="connsiteX4" fmla="*/ 673768 w 924025"/>
                <a:gd name="connsiteY4" fmla="*/ 67377 h 308009"/>
                <a:gd name="connsiteX5" fmla="*/ 750770 w 924025"/>
                <a:gd name="connsiteY5" fmla="*/ 221381 h 308009"/>
                <a:gd name="connsiteX6" fmla="*/ 924025 w 924025"/>
                <a:gd name="connsiteY6" fmla="*/ 308009 h 30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4025" h="308009">
                  <a:moveTo>
                    <a:pt x="0" y="308009"/>
                  </a:moveTo>
                  <a:cubicBezTo>
                    <a:pt x="33688" y="289560"/>
                    <a:pt x="67376" y="271111"/>
                    <a:pt x="96252" y="231006"/>
                  </a:cubicBezTo>
                  <a:cubicBezTo>
                    <a:pt x="125128" y="190901"/>
                    <a:pt x="128336" y="105878"/>
                    <a:pt x="173254" y="67377"/>
                  </a:cubicBezTo>
                  <a:cubicBezTo>
                    <a:pt x="218172" y="28876"/>
                    <a:pt x="282341" y="0"/>
                    <a:pt x="365760" y="0"/>
                  </a:cubicBezTo>
                  <a:cubicBezTo>
                    <a:pt x="449179" y="0"/>
                    <a:pt x="609600" y="30480"/>
                    <a:pt x="673768" y="67377"/>
                  </a:cubicBezTo>
                  <a:cubicBezTo>
                    <a:pt x="737936" y="104274"/>
                    <a:pt x="709061" y="181276"/>
                    <a:pt x="750770" y="221381"/>
                  </a:cubicBezTo>
                  <a:cubicBezTo>
                    <a:pt x="792479" y="261486"/>
                    <a:pt x="858252" y="284747"/>
                    <a:pt x="924025" y="308009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AE7832D-F495-0949-BE8A-B061874B8854}"/>
              </a:ext>
            </a:extLst>
          </p:cNvPr>
          <p:cNvSpPr txBox="1">
            <a:spLocks/>
          </p:cNvSpPr>
          <p:nvPr/>
        </p:nvSpPr>
        <p:spPr bwMode="auto">
          <a:xfrm>
            <a:off x="4565334" y="1720807"/>
            <a:ext cx="4292867" cy="89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679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Char char="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600">
                <a:solidFill>
                  <a:srgbClr val="0000CC"/>
                </a:solidFill>
                <a:latin typeface="Frutiger 87ExtraBlackC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9pPr>
          </a:lstStyle>
          <a:p>
            <a:r>
              <a:rPr lang="en-US" kern="0" dirty="0"/>
              <a:t>Area is proportional to total fluorescence</a:t>
            </a:r>
          </a:p>
          <a:p>
            <a:r>
              <a:rPr lang="en-US" kern="0" dirty="0"/>
              <a:t>Width and height are flow-dependent, useful for gating doublets, debris, &amp; clumps</a:t>
            </a:r>
          </a:p>
          <a:p>
            <a:endParaRPr lang="en-US" kern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DB81A-E2D0-C841-B652-DB860093AA9F}"/>
              </a:ext>
            </a:extLst>
          </p:cNvPr>
          <p:cNvSpPr txBox="1"/>
          <p:nvPr/>
        </p:nvSpPr>
        <p:spPr>
          <a:xfrm>
            <a:off x="6261562" y="419716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015C39-A4C0-1340-86B7-F1DB7A3B92AC}"/>
              </a:ext>
            </a:extLst>
          </p:cNvPr>
          <p:cNvSpPr txBox="1"/>
          <p:nvPr/>
        </p:nvSpPr>
        <p:spPr>
          <a:xfrm>
            <a:off x="5893428" y="4699133"/>
            <a:ext cx="63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7C5F7-D519-1341-BD23-0FE07F7F5912}"/>
              </a:ext>
            </a:extLst>
          </p:cNvPr>
          <p:cNvSpPr txBox="1"/>
          <p:nvPr/>
        </p:nvSpPr>
        <p:spPr>
          <a:xfrm rot="16200000">
            <a:off x="3921409" y="351844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Intensity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33D62A-4764-8F48-8DD7-BC2697DE3822}"/>
              </a:ext>
            </a:extLst>
          </p:cNvPr>
          <p:cNvCxnSpPr>
            <a:cxnSpLocks/>
            <a:endCxn id="12" idx="3"/>
          </p:cNvCxnSpPr>
          <p:nvPr/>
        </p:nvCxnSpPr>
        <p:spPr bwMode="auto">
          <a:xfrm flipV="1">
            <a:off x="6007589" y="3387527"/>
            <a:ext cx="0" cy="131160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50CEB3-F62E-494E-B165-E8F1180938B1}"/>
              </a:ext>
            </a:extLst>
          </p:cNvPr>
          <p:cNvSpPr txBox="1"/>
          <p:nvPr/>
        </p:nvSpPr>
        <p:spPr>
          <a:xfrm>
            <a:off x="6019822" y="2990522"/>
            <a:ext cx="707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Width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B99E3C-F508-B244-8B1B-C6A53AAC765A}"/>
              </a:ext>
            </a:extLst>
          </p:cNvPr>
          <p:cNvSpPr txBox="1"/>
          <p:nvPr/>
        </p:nvSpPr>
        <p:spPr>
          <a:xfrm rot="16200000">
            <a:off x="5450224" y="382447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Height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144B06-40B4-F946-A552-78F56E61468B}"/>
              </a:ext>
            </a:extLst>
          </p:cNvPr>
          <p:cNvCxnSpPr>
            <a:cxnSpLocks/>
          </p:cNvCxnSpPr>
          <p:nvPr/>
        </p:nvCxnSpPr>
        <p:spPr bwMode="auto">
          <a:xfrm>
            <a:off x="5100430" y="3313090"/>
            <a:ext cx="2291769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1005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Instrument Gating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19F15-D735-554A-8FB1-B4E463BFA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instruments allow internal gating, to record only some events</a:t>
            </a:r>
          </a:p>
          <a:p>
            <a:r>
              <a:rPr lang="en-US" dirty="0"/>
              <a:t>Mostly avoid this: better to filter out extra events than wish you hadn’t lost data</a:t>
            </a:r>
          </a:p>
          <a:p>
            <a:r>
              <a:rPr lang="en-US" dirty="0"/>
              <a:t>Use only a conservative forward scatter (particle size) trigger</a:t>
            </a:r>
          </a:p>
          <a:p>
            <a:pPr lvl="1"/>
            <a:r>
              <a:rPr lang="en-US" dirty="0"/>
              <a:t>Too low </a:t>
            </a:r>
            <a:r>
              <a:rPr lang="en-US" dirty="0">
                <a:sym typeface="Wingdings" pitchFamily="2" charset="2"/>
              </a:rPr>
              <a:t> non-cell events overwhelm recording capability, cell events randomly dropped</a:t>
            </a:r>
            <a:endParaRPr lang="en-US" dirty="0"/>
          </a:p>
          <a:p>
            <a:pPr lvl="1"/>
            <a:r>
              <a:rPr lang="en-US" dirty="0"/>
              <a:t>Too high </a:t>
            </a:r>
            <a:r>
              <a:rPr lang="en-US" dirty="0">
                <a:sym typeface="Wingdings" pitchFamily="2" charset="2"/>
              </a:rPr>
              <a:t> cell events dropped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4FBC70-2858-2347-BB05-CED5DEE19BB2}"/>
              </a:ext>
            </a:extLst>
          </p:cNvPr>
          <p:cNvGrpSpPr/>
          <p:nvPr/>
        </p:nvGrpSpPr>
        <p:grpSpPr>
          <a:xfrm>
            <a:off x="858298" y="2676502"/>
            <a:ext cx="7101794" cy="2205423"/>
            <a:chOff x="687539" y="2907509"/>
            <a:chExt cx="3505843" cy="22054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5FA093-13AE-2C49-8FBB-1FEC5B0A9FB2}"/>
                </a:ext>
              </a:extLst>
            </p:cNvPr>
            <p:cNvGrpSpPr/>
            <p:nvPr/>
          </p:nvGrpSpPr>
          <p:grpSpPr>
            <a:xfrm>
              <a:off x="859608" y="2907509"/>
              <a:ext cx="3333774" cy="1888124"/>
              <a:chOff x="7329488" y="2879558"/>
              <a:chExt cx="1509712" cy="855044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ABD1B961-B9E3-E946-81CE-99E0523D35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29488" y="3734602"/>
                <a:ext cx="150971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37D35C3-AEFB-EB43-BA15-3BA08DF023B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329488" y="2879558"/>
                <a:ext cx="0" cy="85504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6F1BAE7-46FF-7349-9584-F374CDFFFB22}"/>
                  </a:ext>
                </a:extLst>
              </p:cNvPr>
              <p:cNvSpPr/>
              <p:nvPr/>
            </p:nvSpPr>
            <p:spPr bwMode="auto">
              <a:xfrm>
                <a:off x="7571808" y="3223598"/>
                <a:ext cx="172143" cy="501379"/>
              </a:xfrm>
              <a:custGeom>
                <a:avLst/>
                <a:gdLst>
                  <a:gd name="connsiteX0" fmla="*/ 0 w 924025"/>
                  <a:gd name="connsiteY0" fmla="*/ 308009 h 308009"/>
                  <a:gd name="connsiteX1" fmla="*/ 96252 w 924025"/>
                  <a:gd name="connsiteY1" fmla="*/ 231006 h 308009"/>
                  <a:gd name="connsiteX2" fmla="*/ 173254 w 924025"/>
                  <a:gd name="connsiteY2" fmla="*/ 67377 h 308009"/>
                  <a:gd name="connsiteX3" fmla="*/ 365760 w 924025"/>
                  <a:gd name="connsiteY3" fmla="*/ 0 h 308009"/>
                  <a:gd name="connsiteX4" fmla="*/ 673768 w 924025"/>
                  <a:gd name="connsiteY4" fmla="*/ 67377 h 308009"/>
                  <a:gd name="connsiteX5" fmla="*/ 750770 w 924025"/>
                  <a:gd name="connsiteY5" fmla="*/ 221381 h 308009"/>
                  <a:gd name="connsiteX6" fmla="*/ 924025 w 924025"/>
                  <a:gd name="connsiteY6" fmla="*/ 308009 h 308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4025" h="308009">
                    <a:moveTo>
                      <a:pt x="0" y="308009"/>
                    </a:moveTo>
                    <a:cubicBezTo>
                      <a:pt x="33688" y="289560"/>
                      <a:pt x="67376" y="271111"/>
                      <a:pt x="96252" y="231006"/>
                    </a:cubicBezTo>
                    <a:cubicBezTo>
                      <a:pt x="125128" y="190901"/>
                      <a:pt x="128336" y="105878"/>
                      <a:pt x="173254" y="67377"/>
                    </a:cubicBezTo>
                    <a:cubicBezTo>
                      <a:pt x="218172" y="28876"/>
                      <a:pt x="282341" y="0"/>
                      <a:pt x="365760" y="0"/>
                    </a:cubicBezTo>
                    <a:cubicBezTo>
                      <a:pt x="449179" y="0"/>
                      <a:pt x="609600" y="30480"/>
                      <a:pt x="673768" y="67377"/>
                    </a:cubicBezTo>
                    <a:cubicBezTo>
                      <a:pt x="737936" y="104274"/>
                      <a:pt x="709061" y="181276"/>
                      <a:pt x="750770" y="221381"/>
                    </a:cubicBezTo>
                    <a:cubicBezTo>
                      <a:pt x="792479" y="261486"/>
                      <a:pt x="858252" y="284747"/>
                      <a:pt x="924025" y="308009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30188" marR="0" indent="-230188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10000"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E77A78-5447-6E4E-BEDF-80516DE8CBB4}"/>
                </a:ext>
              </a:extLst>
            </p:cNvPr>
            <p:cNvSpPr txBox="1"/>
            <p:nvPr/>
          </p:nvSpPr>
          <p:spPr>
            <a:xfrm>
              <a:off x="2187702" y="4774378"/>
              <a:ext cx="638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45866B-86F6-1740-9F63-1EA31AC7DE91}"/>
                </a:ext>
              </a:extLst>
            </p:cNvPr>
            <p:cNvSpPr txBox="1"/>
            <p:nvPr/>
          </p:nvSpPr>
          <p:spPr>
            <a:xfrm rot="16200000">
              <a:off x="-35560" y="3679404"/>
              <a:ext cx="1613327" cy="16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FSC-A Intensity</a:t>
              </a:r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14E5EBF9-E6A9-6A43-B224-8C760ED131AB}"/>
              </a:ext>
            </a:extLst>
          </p:cNvPr>
          <p:cNvSpPr/>
          <p:nvPr/>
        </p:nvSpPr>
        <p:spPr bwMode="auto">
          <a:xfrm>
            <a:off x="4183274" y="4398745"/>
            <a:ext cx="301189" cy="144626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0AB1AAE-5EC6-AD48-AE0E-D7FF522F10ED}"/>
              </a:ext>
            </a:extLst>
          </p:cNvPr>
          <p:cNvSpPr/>
          <p:nvPr/>
        </p:nvSpPr>
        <p:spPr bwMode="auto">
          <a:xfrm>
            <a:off x="3250312" y="4321742"/>
            <a:ext cx="461551" cy="221629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4E71F77-9BF8-E74B-BB91-40C2FF098834}"/>
              </a:ext>
            </a:extLst>
          </p:cNvPr>
          <p:cNvSpPr/>
          <p:nvPr/>
        </p:nvSpPr>
        <p:spPr bwMode="auto">
          <a:xfrm>
            <a:off x="1364283" y="4321741"/>
            <a:ext cx="461551" cy="221629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6EDBB9E-32EA-9A4F-9654-4BB45AFD1F04}"/>
              </a:ext>
            </a:extLst>
          </p:cNvPr>
          <p:cNvSpPr/>
          <p:nvPr/>
        </p:nvSpPr>
        <p:spPr bwMode="auto">
          <a:xfrm>
            <a:off x="1889990" y="4398745"/>
            <a:ext cx="291753" cy="155253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2EDB2E9-FB41-DA41-9B5B-F57C0B1D15E6}"/>
              </a:ext>
            </a:extLst>
          </p:cNvPr>
          <p:cNvSpPr/>
          <p:nvPr/>
        </p:nvSpPr>
        <p:spPr bwMode="auto">
          <a:xfrm>
            <a:off x="4563177" y="4432555"/>
            <a:ext cx="226700" cy="108858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7606C69-E5B4-264A-9BAB-54FEABB45644}"/>
              </a:ext>
            </a:extLst>
          </p:cNvPr>
          <p:cNvSpPr/>
          <p:nvPr/>
        </p:nvSpPr>
        <p:spPr bwMode="auto">
          <a:xfrm>
            <a:off x="4878874" y="3029068"/>
            <a:ext cx="1059913" cy="1523952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C9EECA-8FDF-344C-8B23-E89D0CBD1630}"/>
              </a:ext>
            </a:extLst>
          </p:cNvPr>
          <p:cNvSpPr/>
          <p:nvPr/>
        </p:nvSpPr>
        <p:spPr bwMode="auto">
          <a:xfrm>
            <a:off x="3819452" y="4241892"/>
            <a:ext cx="216390" cy="311128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A62E9D4-A112-8546-A159-919E23F4529F}"/>
              </a:ext>
            </a:extLst>
          </p:cNvPr>
          <p:cNvSpPr/>
          <p:nvPr/>
        </p:nvSpPr>
        <p:spPr bwMode="auto">
          <a:xfrm>
            <a:off x="6016397" y="3243714"/>
            <a:ext cx="1121477" cy="1320912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DAB0D86-0081-AE48-9235-A9D8D42135DF}"/>
              </a:ext>
            </a:extLst>
          </p:cNvPr>
          <p:cNvSpPr/>
          <p:nvPr/>
        </p:nvSpPr>
        <p:spPr bwMode="auto">
          <a:xfrm>
            <a:off x="7541507" y="4432555"/>
            <a:ext cx="226700" cy="108858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AD42826-3715-5B41-9035-14596C8BC607}"/>
              </a:ext>
            </a:extLst>
          </p:cNvPr>
          <p:cNvSpPr/>
          <p:nvPr/>
        </p:nvSpPr>
        <p:spPr bwMode="auto">
          <a:xfrm>
            <a:off x="7221293" y="4241892"/>
            <a:ext cx="216390" cy="311128"/>
          </a:xfrm>
          <a:custGeom>
            <a:avLst/>
            <a:gdLst>
              <a:gd name="connsiteX0" fmla="*/ 0 w 924025"/>
              <a:gd name="connsiteY0" fmla="*/ 308009 h 308009"/>
              <a:gd name="connsiteX1" fmla="*/ 96252 w 924025"/>
              <a:gd name="connsiteY1" fmla="*/ 231006 h 308009"/>
              <a:gd name="connsiteX2" fmla="*/ 173254 w 924025"/>
              <a:gd name="connsiteY2" fmla="*/ 67377 h 308009"/>
              <a:gd name="connsiteX3" fmla="*/ 365760 w 924025"/>
              <a:gd name="connsiteY3" fmla="*/ 0 h 308009"/>
              <a:gd name="connsiteX4" fmla="*/ 673768 w 924025"/>
              <a:gd name="connsiteY4" fmla="*/ 67377 h 308009"/>
              <a:gd name="connsiteX5" fmla="*/ 750770 w 924025"/>
              <a:gd name="connsiteY5" fmla="*/ 221381 h 308009"/>
              <a:gd name="connsiteX6" fmla="*/ 924025 w 924025"/>
              <a:gd name="connsiteY6" fmla="*/ 308009 h 30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025" h="308009">
                <a:moveTo>
                  <a:pt x="0" y="308009"/>
                </a:moveTo>
                <a:cubicBezTo>
                  <a:pt x="33688" y="289560"/>
                  <a:pt x="67376" y="271111"/>
                  <a:pt x="96252" y="231006"/>
                </a:cubicBezTo>
                <a:cubicBezTo>
                  <a:pt x="125128" y="190901"/>
                  <a:pt x="128336" y="105878"/>
                  <a:pt x="173254" y="67377"/>
                </a:cubicBezTo>
                <a:cubicBezTo>
                  <a:pt x="218172" y="28876"/>
                  <a:pt x="282341" y="0"/>
                  <a:pt x="365760" y="0"/>
                </a:cubicBezTo>
                <a:cubicBezTo>
                  <a:pt x="449179" y="0"/>
                  <a:pt x="609600" y="30480"/>
                  <a:pt x="673768" y="67377"/>
                </a:cubicBezTo>
                <a:cubicBezTo>
                  <a:pt x="737936" y="104274"/>
                  <a:pt x="709061" y="181276"/>
                  <a:pt x="750770" y="221381"/>
                </a:cubicBezTo>
                <a:cubicBezTo>
                  <a:pt x="792479" y="261486"/>
                  <a:pt x="858252" y="284747"/>
                  <a:pt x="924025" y="30800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967747-28E5-E24E-B73A-E96C7702AC19}"/>
              </a:ext>
            </a:extLst>
          </p:cNvPr>
          <p:cNvCxnSpPr/>
          <p:nvPr/>
        </p:nvCxnSpPr>
        <p:spPr bwMode="auto">
          <a:xfrm>
            <a:off x="1206859" y="4023361"/>
            <a:ext cx="6753233" cy="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9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06DBC5-B5E3-3C43-931D-EE3F9C1788A4}"/>
              </a:ext>
            </a:extLst>
          </p:cNvPr>
          <p:cNvSpPr txBox="1"/>
          <p:nvPr/>
        </p:nvSpPr>
        <p:spPr>
          <a:xfrm>
            <a:off x="2462994" y="3010496"/>
            <a:ext cx="44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77B45-0F7F-2047-93EF-1299B391A488}"/>
              </a:ext>
            </a:extLst>
          </p:cNvPr>
          <p:cNvSpPr txBox="1"/>
          <p:nvPr/>
        </p:nvSpPr>
        <p:spPr>
          <a:xfrm>
            <a:off x="5186355" y="2579009"/>
            <a:ext cx="44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7DDE3-0EB4-4B4E-9173-ADEDED8F90D0}"/>
              </a:ext>
            </a:extLst>
          </p:cNvPr>
          <p:cNvSpPr txBox="1"/>
          <p:nvPr/>
        </p:nvSpPr>
        <p:spPr>
          <a:xfrm>
            <a:off x="6354660" y="2833717"/>
            <a:ext cx="44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5995C3-8B9A-6E4A-BEB3-F9A914B7CC25}"/>
              </a:ext>
            </a:extLst>
          </p:cNvPr>
          <p:cNvSpPr txBox="1"/>
          <p:nvPr/>
        </p:nvSpPr>
        <p:spPr>
          <a:xfrm>
            <a:off x="3043157" y="3995783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trigger threshold</a:t>
            </a:r>
          </a:p>
        </p:txBody>
      </p:sp>
    </p:spTree>
    <p:extLst>
      <p:ext uri="{BB962C8B-B14F-4D97-AF65-F5344CB8AC3E}">
        <p14:creationId xmlns:p14="http://schemas.microsoft.com/office/powerpoint/2010/main" val="299167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6559-6A3D-FA4C-A658-C817A90F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Size vs. Flow Cytometers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EC123-7DAA-B044-8718-ADE971829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77754"/>
            <a:ext cx="8534400" cy="3773892"/>
          </a:xfrm>
        </p:spPr>
        <p:txBody>
          <a:bodyPr/>
          <a:lstStyle/>
          <a:p>
            <a:r>
              <a:rPr lang="en-US" dirty="0"/>
              <a:t>Most flow cytometers were designed for human cells (~10um)</a:t>
            </a:r>
          </a:p>
          <a:p>
            <a:r>
              <a:rPr lang="en-US" dirty="0"/>
              <a:t>Too small: bacteria aren’t always fully cleaned out</a:t>
            </a:r>
          </a:p>
          <a:p>
            <a:pPr lvl="1"/>
            <a:r>
              <a:rPr lang="en-US" dirty="0"/>
              <a:t>Can add extra “wash wells” between experimental samples</a:t>
            </a:r>
          </a:p>
          <a:p>
            <a:r>
              <a:rPr lang="en-US" dirty="0"/>
              <a:t>Too large: muscle cells, neurons will clog the cytometer nozzle</a:t>
            </a:r>
          </a:p>
          <a:p>
            <a:pPr lvl="1"/>
            <a:r>
              <a:rPr lang="en-US" dirty="0"/>
              <a:t>Can use nuclear localization and extract nuclei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1775" lvl="1" indent="0" algn="ctr">
              <a:buNone/>
            </a:pPr>
            <a:r>
              <a:rPr lang="en-US" i="1" dirty="0">
                <a:solidFill>
                  <a:srgbClr val="FF0000"/>
                </a:solidFill>
              </a:rPr>
              <a:t>And remember to ask if your cells are allowed on the machine at all!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41190-7A80-F941-82FF-8AE589A5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79967"/>
            <a:ext cx="2586885" cy="2586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24AB6-245F-124B-8F67-E1C05B3EB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713" y="2079967"/>
            <a:ext cx="2586885" cy="2586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B83DC-1916-984C-8B47-436FDB365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84" y="2079967"/>
            <a:ext cx="2586885" cy="258688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A98DC4D-A16B-3245-8B10-5CD002D80BBD}"/>
              </a:ext>
            </a:extLst>
          </p:cNvPr>
          <p:cNvSpPr/>
          <p:nvPr/>
        </p:nvSpPr>
        <p:spPr bwMode="auto">
          <a:xfrm rot="18900000">
            <a:off x="4509783" y="2839459"/>
            <a:ext cx="741145" cy="42351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281405-61B7-EF48-9189-16F23435A08E}"/>
              </a:ext>
            </a:extLst>
          </p:cNvPr>
          <p:cNvSpPr txBox="1"/>
          <p:nvPr/>
        </p:nvSpPr>
        <p:spPr>
          <a:xfrm>
            <a:off x="1169239" y="4026351"/>
            <a:ext cx="96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Well A6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891113-1CDB-1D4E-A91C-2E5D27B556E3}"/>
              </a:ext>
            </a:extLst>
          </p:cNvPr>
          <p:cNvSpPr txBox="1"/>
          <p:nvPr/>
        </p:nvSpPr>
        <p:spPr>
          <a:xfrm>
            <a:off x="3888183" y="40263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Well A7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A8A5B-F490-9D46-A220-F82367612EB5}"/>
              </a:ext>
            </a:extLst>
          </p:cNvPr>
          <p:cNvSpPr txBox="1"/>
          <p:nvPr/>
        </p:nvSpPr>
        <p:spPr>
          <a:xfrm>
            <a:off x="6628212" y="4050373"/>
            <a:ext cx="96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Well A8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BE1B3-7ADF-A144-9B7F-D257569EA3A7}"/>
              </a:ext>
            </a:extLst>
          </p:cNvPr>
          <p:cNvSpPr txBox="1"/>
          <p:nvPr/>
        </p:nvSpPr>
        <p:spPr>
          <a:xfrm>
            <a:off x="3490840" y="2269501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Contamination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from A6!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58380DC-0984-5E4C-9CD9-E8FF698B029F}"/>
              </a:ext>
            </a:extLst>
          </p:cNvPr>
          <p:cNvSpPr/>
          <p:nvPr/>
        </p:nvSpPr>
        <p:spPr bwMode="auto">
          <a:xfrm>
            <a:off x="2814683" y="3108965"/>
            <a:ext cx="284652" cy="442763"/>
          </a:xfrm>
          <a:prstGeom prst="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B5B8646-CC9F-3D42-A0DB-A8E6C12CE698}"/>
              </a:ext>
            </a:extLst>
          </p:cNvPr>
          <p:cNvSpPr/>
          <p:nvPr/>
        </p:nvSpPr>
        <p:spPr bwMode="auto">
          <a:xfrm>
            <a:off x="5526272" y="3108965"/>
            <a:ext cx="284652" cy="442763"/>
          </a:xfrm>
          <a:prstGeom prst="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B156C-940B-C746-9E77-6EAEC682D0EA}"/>
              </a:ext>
            </a:extLst>
          </p:cNvPr>
          <p:cNvSpPr txBox="1"/>
          <p:nvPr/>
        </p:nvSpPr>
        <p:spPr>
          <a:xfrm>
            <a:off x="6213390" y="4578725"/>
            <a:ext cx="2930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[Data taken by Traci Haddock-</a:t>
            </a:r>
            <a:r>
              <a:rPr lang="en-US" sz="1050" i="1" dirty="0" err="1"/>
              <a:t>Angelli</a:t>
            </a:r>
            <a:r>
              <a:rPr lang="en-US" sz="1050" i="1" dirty="0"/>
              <a:t> in 2013]</a:t>
            </a:r>
          </a:p>
        </p:txBody>
      </p:sp>
    </p:spTree>
    <p:extLst>
      <p:ext uri="{BB962C8B-B14F-4D97-AF65-F5344CB8AC3E}">
        <p14:creationId xmlns:p14="http://schemas.microsoft.com/office/powerpoint/2010/main" val="3019823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CE9C-B840-444B-8793-1B87FFC1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92BA54-2E98-984A-87FE-EFCA70031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 cytometry produces large volumes of single-cell measurements</a:t>
            </a:r>
          </a:p>
          <a:p>
            <a:r>
              <a:rPr lang="en-US" dirty="0"/>
              <a:t>Distributions of single-cell behavior reveal model parameters, protocol problems</a:t>
            </a:r>
          </a:p>
          <a:p>
            <a:r>
              <a:rPr lang="en-US" dirty="0"/>
              <a:t>Flow cytometers measure pulse area, width, and height on multiple channels</a:t>
            </a:r>
          </a:p>
          <a:p>
            <a:pPr lvl="1"/>
            <a:r>
              <a:rPr lang="en-US" dirty="0"/>
              <a:t>Forward scatter indicates particle area</a:t>
            </a:r>
          </a:p>
          <a:p>
            <a:pPr lvl="1"/>
            <a:r>
              <a:rPr lang="en-US" dirty="0" err="1"/>
              <a:t>Flourescence</a:t>
            </a:r>
            <a:r>
              <a:rPr lang="en-US" dirty="0"/>
              <a:t> is best measured with area</a:t>
            </a:r>
          </a:p>
          <a:p>
            <a:pPr lvl="1"/>
            <a:r>
              <a:rPr lang="en-US" dirty="0"/>
              <a:t>Width and height are useful for gating</a:t>
            </a:r>
          </a:p>
          <a:p>
            <a:r>
              <a:rPr lang="en-US" dirty="0"/>
              <a:t>Beware well-to-well contamination with small cells (e.g., bacteria)</a:t>
            </a:r>
          </a:p>
        </p:txBody>
      </p:sp>
    </p:spTree>
    <p:extLst>
      <p:ext uri="{BB962C8B-B14F-4D97-AF65-F5344CB8AC3E}">
        <p14:creationId xmlns:p14="http://schemas.microsoft.com/office/powerpoint/2010/main" val="402952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8136" y="2236665"/>
            <a:ext cx="8229600" cy="861774"/>
          </a:xfrm>
        </p:spPr>
        <p:txBody>
          <a:bodyPr/>
          <a:lstStyle/>
          <a:p>
            <a:r>
              <a:rPr lang="en-US" dirty="0"/>
              <a:t>Calibrating and Checking Flow Cytometry Data with TASBE Flow Analytics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65162" y="3377469"/>
            <a:ext cx="3966634" cy="430887"/>
          </a:xfrm>
        </p:spPr>
        <p:txBody>
          <a:bodyPr/>
          <a:lstStyle/>
          <a:p>
            <a:r>
              <a:rPr lang="en-US" dirty="0"/>
              <a:t>Jacob Beal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565161" y="3804395"/>
            <a:ext cx="4222703" cy="689420"/>
          </a:xfrm>
          <a:noFill/>
        </p:spPr>
        <p:txBody>
          <a:bodyPr/>
          <a:lstStyle/>
          <a:p>
            <a:r>
              <a:rPr lang="en-US" dirty="0" err="1"/>
              <a:t>iGEM</a:t>
            </a:r>
            <a:r>
              <a:rPr lang="en-US" dirty="0"/>
              <a:t> Measurement Summer Webinar: Quantifying fluorescence and cell phenotypes with flow cytometry</a:t>
            </a:r>
          </a:p>
          <a:p>
            <a:r>
              <a:rPr lang="en-US" dirty="0"/>
              <a:t>July 21</a:t>
            </a:r>
            <a:r>
              <a:rPr lang="en-US" baseline="30000" dirty="0"/>
              <a:t>st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9806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Metrology vs. Flow Cytometry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740049"/>
            <a:ext cx="6677025" cy="517922"/>
          </a:xfrm>
        </p:spPr>
        <p:txBody>
          <a:bodyPr/>
          <a:lstStyle/>
          <a:p>
            <a:pPr algn="ctr">
              <a:buNone/>
            </a:pPr>
            <a:r>
              <a:rPr lang="en-US" i="1" dirty="0">
                <a:solidFill>
                  <a:srgbClr val="4F81BD"/>
                </a:solidFill>
              </a:rPr>
              <a:t>Flow cytometry is great for per-cell measurements, but…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65428" y="1713197"/>
            <a:ext cx="34700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Arbitrary unit output depends on…</a:t>
            </a:r>
          </a:p>
          <a:p>
            <a:pPr>
              <a:buFont typeface="Arial"/>
              <a:buChar char="•"/>
            </a:pPr>
            <a:r>
              <a:rPr lang="en-US" sz="1500" b="1" dirty="0">
                <a:solidFill>
                  <a:srgbClr val="FF0000"/>
                </a:solidFill>
              </a:rPr>
              <a:t> Instrument brand, configuration</a:t>
            </a:r>
          </a:p>
          <a:p>
            <a:pPr>
              <a:buFont typeface="Arial"/>
              <a:buChar char="•"/>
            </a:pPr>
            <a:r>
              <a:rPr lang="en-US" sz="1500" b="1" dirty="0">
                <a:solidFill>
                  <a:srgbClr val="FF0000"/>
                </a:solidFill>
              </a:rPr>
              <a:t> Interference from other colors</a:t>
            </a:r>
          </a:p>
          <a:p>
            <a:pPr>
              <a:buFont typeface="Arial"/>
              <a:buChar char="•"/>
            </a:pPr>
            <a:r>
              <a:rPr lang="en-US" sz="1500" b="1" dirty="0">
                <a:solidFill>
                  <a:srgbClr val="FF0000"/>
                </a:solidFill>
              </a:rPr>
              <a:t> Choice of instrument settings</a:t>
            </a:r>
          </a:p>
          <a:p>
            <a:pPr>
              <a:buFont typeface="Arial"/>
              <a:buChar char="•"/>
            </a:pPr>
            <a:r>
              <a:rPr lang="en-US" sz="1500" b="1" dirty="0">
                <a:solidFill>
                  <a:srgbClr val="FF0000"/>
                </a:solidFill>
              </a:rPr>
              <a:t> Run-to-run calibration drift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52290" y="3438816"/>
            <a:ext cx="2743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i="1" dirty="0"/>
              <a:t>Fortunately, this can be corrected…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10FBBB-DA9E-8C46-913A-212398C5980F}"/>
              </a:ext>
            </a:extLst>
          </p:cNvPr>
          <p:cNvGrpSpPr/>
          <p:nvPr/>
        </p:nvGrpSpPr>
        <p:grpSpPr>
          <a:xfrm>
            <a:off x="741145" y="1080574"/>
            <a:ext cx="3943308" cy="4072848"/>
            <a:chOff x="1441521" y="1488174"/>
            <a:chExt cx="3242932" cy="3349464"/>
          </a:xfrm>
        </p:grpSpPr>
        <p:pic>
          <p:nvPicPr>
            <p:cNvPr id="34" name="Picture 33" descr="facs_scatte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8235" y="1488174"/>
              <a:ext cx="3026218" cy="314641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360892" y="4537556"/>
              <a:ext cx="209871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>
                  <a:solidFill>
                    <a:schemeClr val="accent6">
                      <a:lumMod val="75000"/>
                    </a:schemeClr>
                  </a:solidFill>
                </a:rPr>
                <a:t>Yellow (Arbitrary Units)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623989" y="2722395"/>
              <a:ext cx="193514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>
                  <a:solidFill>
                    <a:srgbClr val="0000FF"/>
                  </a:solidFill>
                </a:rPr>
                <a:t>Blue (Arbitrary Units)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085975" y="2181226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>
                  <a:solidFill>
                    <a:srgbClr val="FF0000"/>
                  </a:solidFill>
                </a:rPr>
                <a:t>These are not</a:t>
              </a:r>
            </a:p>
            <a:p>
              <a:r>
                <a:rPr lang="en-US" b="1" i="1">
                  <a:solidFill>
                    <a:srgbClr val="FF0000"/>
                  </a:solidFill>
                </a:rPr>
                <a:t>physical units!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rot="10800000" flipV="1">
              <a:off x="1730061" y="2804472"/>
              <a:ext cx="975039" cy="600165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6200000" flipH="1">
              <a:off x="1924284" y="3585289"/>
              <a:ext cx="1733084" cy="171450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122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481A-05B0-D849-BEE4-C8B7C6C3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Calibrated Flow Cytometry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1E4E-DC09-4C4F-BA2D-9061A2291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Calibration with standard materials:</a:t>
            </a:r>
          </a:p>
          <a:p>
            <a:pPr lvl="1"/>
            <a:r>
              <a:rPr lang="en-US" dirty="0"/>
              <a:t>MEFL units from NIST-certified rainbow beads</a:t>
            </a:r>
          </a:p>
          <a:p>
            <a:pPr lvl="1"/>
            <a:r>
              <a:rPr lang="en-US" dirty="0"/>
              <a:t>Background subtraction w. WT/NT</a:t>
            </a:r>
          </a:p>
          <a:p>
            <a:pPr lvl="1"/>
            <a:r>
              <a:rPr lang="en-US" dirty="0"/>
              <a:t>Spectral compensation w. single positives</a:t>
            </a:r>
          </a:p>
          <a:p>
            <a:pPr lvl="1"/>
            <a:r>
              <a:rPr lang="en-US" dirty="0"/>
              <a:t>Color comparison w. multi-color controls</a:t>
            </a:r>
          </a:p>
          <a:p>
            <a:r>
              <a:rPr lang="en-US" dirty="0"/>
              <a:t>Highly replicable measurements (~1.2x std.)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Multiple free &amp; open software packages:</a:t>
            </a:r>
          </a:p>
          <a:p>
            <a:pPr lvl="1"/>
            <a:r>
              <a:rPr lang="en-US" dirty="0"/>
              <a:t>TASBE Flow Analytics (BBN)</a:t>
            </a:r>
          </a:p>
          <a:p>
            <a:pPr lvl="1"/>
            <a:r>
              <a:rPr lang="en-US" dirty="0" err="1"/>
              <a:t>CytoFlow</a:t>
            </a:r>
            <a:r>
              <a:rPr lang="en-US" dirty="0"/>
              <a:t> (MIT)</a:t>
            </a:r>
          </a:p>
          <a:p>
            <a:pPr lvl="1"/>
            <a:r>
              <a:rPr lang="en-US" dirty="0" err="1"/>
              <a:t>FlowCal</a:t>
            </a:r>
            <a:r>
              <a:rPr lang="en-US" dirty="0"/>
              <a:t> (Rice)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423E1-3DF1-9F42-B20F-C4FBA62E2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36" y="618065"/>
            <a:ext cx="3568417" cy="4466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B0E6B-5B09-C943-A2DD-AFB2A39C4AC8}"/>
              </a:ext>
            </a:extLst>
          </p:cNvPr>
          <p:cNvSpPr txBox="1"/>
          <p:nvPr/>
        </p:nvSpPr>
        <p:spPr>
          <a:xfrm>
            <a:off x="-23446" y="4915404"/>
            <a:ext cx="5589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</a:t>
            </a:r>
            <a:r>
              <a:rPr lang="en-US" sz="900" dirty="0" err="1"/>
              <a:t>Roederer</a:t>
            </a:r>
            <a:r>
              <a:rPr lang="en-US" sz="900" dirty="0"/>
              <a:t>, ‘02; Wang et al., ‘08; NIST/ISAC, ‘12; Beal et al., ‘12; Castillo-Hair et al., ’16; Beal et al.,’19]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96931-8265-1D4A-B351-10AB23848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78" y="618065"/>
            <a:ext cx="1175845" cy="777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7C1CA5-F334-844D-B014-8E4A36C7832B}"/>
              </a:ext>
            </a:extLst>
          </p:cNvPr>
          <p:cNvSpPr/>
          <p:nvPr/>
        </p:nvSpPr>
        <p:spPr>
          <a:xfrm>
            <a:off x="219850" y="4269073"/>
            <a:ext cx="5346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https://github.com/TASBE/TASBEFlowAnalytics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5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Gating out non-cell / dubious events</a:t>
            </a:r>
          </a:p>
        </p:txBody>
      </p:sp>
      <p:pic>
        <p:nvPicPr>
          <p:cNvPr id="6" name="Picture 5" descr="AutomaticGate-FSC-A-vs-SSC-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12" y="561075"/>
            <a:ext cx="3852177" cy="3852177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485900" y="4391671"/>
            <a:ext cx="6172200" cy="642341"/>
          </a:xfrm>
        </p:spPr>
        <p:txBody>
          <a:bodyPr/>
          <a:lstStyle/>
          <a:p>
            <a:pPr algn="ctr">
              <a:buNone/>
            </a:pPr>
            <a:r>
              <a:rPr lang="en-US" i="1" dirty="0">
                <a:solidFill>
                  <a:srgbClr val="4F81BD"/>
                </a:solidFill>
              </a:rPr>
              <a:t>Use your negative control for this</a:t>
            </a:r>
          </a:p>
          <a:p>
            <a:pPr algn="ctr">
              <a:buNone/>
            </a:pPr>
            <a:r>
              <a:rPr lang="en-US" i="1" dirty="0">
                <a:solidFill>
                  <a:srgbClr val="FF0000"/>
                </a:solidFill>
              </a:rPr>
              <a:t>Usually better to throw away some cells than keep trash</a:t>
            </a:r>
          </a:p>
        </p:txBody>
      </p:sp>
    </p:spTree>
    <p:extLst>
      <p:ext uri="{BB962C8B-B14F-4D97-AF65-F5344CB8AC3E}">
        <p14:creationId xmlns:p14="http://schemas.microsoft.com/office/powerpoint/2010/main" val="370015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Compensating for Autofluorescence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5900" y="4143376"/>
            <a:ext cx="6172200" cy="451247"/>
          </a:xfrm>
        </p:spPr>
        <p:txBody>
          <a:bodyPr/>
          <a:lstStyle/>
          <a:p>
            <a:pPr algn="ctr">
              <a:buNone/>
            </a:pPr>
            <a:r>
              <a:rPr lang="en-US" i="1" dirty="0">
                <a:solidFill>
                  <a:srgbClr val="4F81BD"/>
                </a:solidFill>
              </a:rPr>
              <a:t>Use your negative control for this</a:t>
            </a:r>
          </a:p>
        </p:txBody>
      </p:sp>
      <p:pic>
        <p:nvPicPr>
          <p:cNvPr id="7" name="Picture 6" descr="autofluorescence-FITC-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08" y="813536"/>
            <a:ext cx="4694585" cy="31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2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Compensating for Spectral Overlap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4324351"/>
            <a:ext cx="6172200" cy="422672"/>
          </a:xfrm>
        </p:spPr>
        <p:txBody>
          <a:bodyPr/>
          <a:lstStyle/>
          <a:p>
            <a:pPr algn="ctr">
              <a:buNone/>
            </a:pPr>
            <a:r>
              <a:rPr lang="en-US" sz="1800" i="1" dirty="0">
                <a:solidFill>
                  <a:srgbClr val="4F81BD"/>
                </a:solidFill>
              </a:rPr>
              <a:t>Use a strong positive control for each color</a:t>
            </a:r>
          </a:p>
          <a:p>
            <a:pPr algn="ctr">
              <a:buNone/>
            </a:pPr>
            <a:r>
              <a:rPr lang="en-US" sz="1350" i="1" dirty="0">
                <a:solidFill>
                  <a:schemeClr val="accent2"/>
                </a:solidFill>
              </a:rPr>
              <a:t>Note: only linear when autofluorescence subtracted</a:t>
            </a:r>
          </a:p>
        </p:txBody>
      </p:sp>
      <p:pic>
        <p:nvPicPr>
          <p:cNvPr id="4" name="Picture 3" descr="color-compensation-Yellow-for-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24" y="612041"/>
            <a:ext cx="5354153" cy="3569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6828" y="4889985"/>
            <a:ext cx="13388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[cf. </a:t>
            </a:r>
            <a:r>
              <a:rPr lang="en-US" sz="1050" dirty="0" err="1"/>
              <a:t>Roederer</a:t>
            </a:r>
            <a:r>
              <a:rPr lang="en-US" sz="1050" dirty="0"/>
              <a:t> 2002]</a:t>
            </a:r>
          </a:p>
        </p:txBody>
      </p:sp>
    </p:spTree>
    <p:extLst>
      <p:ext uri="{BB962C8B-B14F-4D97-AF65-F5344CB8AC3E}">
        <p14:creationId xmlns:p14="http://schemas.microsoft.com/office/powerpoint/2010/main" val="268868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B476-A07F-0049-B7B2-45D44EFC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picking your instrument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785BED-EDD0-7F42-990A-37FDC571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89159"/>
            <a:ext cx="8534400" cy="308996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accent1"/>
                </a:solidFill>
              </a:rPr>
              <a:t>For more on fluorescence in general, see the first portion last week’s webinar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506A9E-2E5A-2641-86C9-15365DF64F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800" y="1172229"/>
          <a:ext cx="8406065" cy="276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213">
                  <a:extLst>
                    <a:ext uri="{9D8B030D-6E8A-4147-A177-3AD203B41FA5}">
                      <a16:colId xmlns:a16="http://schemas.microsoft.com/office/drawing/2014/main" val="1528741505"/>
                    </a:ext>
                  </a:extLst>
                </a:gridCol>
                <a:gridCol w="1681213">
                  <a:extLst>
                    <a:ext uri="{9D8B030D-6E8A-4147-A177-3AD203B41FA5}">
                      <a16:colId xmlns:a16="http://schemas.microsoft.com/office/drawing/2014/main" val="3966767395"/>
                    </a:ext>
                  </a:extLst>
                </a:gridCol>
                <a:gridCol w="1681213">
                  <a:extLst>
                    <a:ext uri="{9D8B030D-6E8A-4147-A177-3AD203B41FA5}">
                      <a16:colId xmlns:a16="http://schemas.microsoft.com/office/drawing/2014/main" val="1344645740"/>
                    </a:ext>
                  </a:extLst>
                </a:gridCol>
                <a:gridCol w="1681213">
                  <a:extLst>
                    <a:ext uri="{9D8B030D-6E8A-4147-A177-3AD203B41FA5}">
                      <a16:colId xmlns:a16="http://schemas.microsoft.com/office/drawing/2014/main" val="984811423"/>
                    </a:ext>
                  </a:extLst>
                </a:gridCol>
                <a:gridCol w="1681213">
                  <a:extLst>
                    <a:ext uri="{9D8B030D-6E8A-4147-A177-3AD203B41FA5}">
                      <a16:colId xmlns:a16="http://schemas.microsoft.com/office/drawing/2014/main" val="1640640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Fluorimeter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Plate Reader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 Cytometer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Fluorescence Microscope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838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 - High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40000"/>
                            <a:lumOff val="60000"/>
                          </a:schemeClr>
                        </a:gs>
                        <a:gs pos="100000">
                          <a:schemeClr val="accent2">
                            <a:lumMod val="40000"/>
                            <a:lumOff val="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83509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Cell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Subcellular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93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9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Dynamic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2-3 logs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2-3 logs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3-6 logs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1-2 logs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88676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09273E7-DC54-5145-B440-9B7922A79B99}"/>
              </a:ext>
            </a:extLst>
          </p:cNvPr>
          <p:cNvGrpSpPr/>
          <p:nvPr/>
        </p:nvGrpSpPr>
        <p:grpSpPr>
          <a:xfrm>
            <a:off x="5236144" y="743262"/>
            <a:ext cx="1915428" cy="3308974"/>
            <a:chOff x="3551723" y="743262"/>
            <a:chExt cx="1915428" cy="3308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1804BE-9FD8-3247-99C3-D4872D990156}"/>
                </a:ext>
              </a:extLst>
            </p:cNvPr>
            <p:cNvSpPr/>
            <p:nvPr/>
          </p:nvSpPr>
          <p:spPr bwMode="auto">
            <a:xfrm>
              <a:off x="3551723" y="1068403"/>
              <a:ext cx="1915428" cy="2983833"/>
            </a:xfrm>
            <a:prstGeom prst="rect">
              <a:avLst/>
            </a:prstGeom>
            <a:noFill/>
            <a:ln w="571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lvl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prstClr val="black"/>
                </a:buClr>
                <a:buSzPct val="110000"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17C66-B062-E143-8472-9933FB9A381D}"/>
                </a:ext>
              </a:extLst>
            </p:cNvPr>
            <p:cNvSpPr txBox="1"/>
            <p:nvPr/>
          </p:nvSpPr>
          <p:spPr>
            <a:xfrm>
              <a:off x="3794399" y="743262"/>
              <a:ext cx="1426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Today’s focus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85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Other Fluorescence to MEFL</a:t>
            </a:r>
          </a:p>
        </p:txBody>
      </p:sp>
      <p:pic>
        <p:nvPicPr>
          <p:cNvPr id="4" name="Picture 3" descr="color-translation-Blue-to-Yel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28" y="1155033"/>
            <a:ext cx="4426735" cy="29511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827373"/>
            <a:ext cx="6172200" cy="3394472"/>
          </a:xfrm>
        </p:spPr>
        <p:txBody>
          <a:bodyPr/>
          <a:lstStyle/>
          <a:p>
            <a:r>
              <a:rPr lang="en-US" sz="1800" dirty="0"/>
              <a:t>Only FITC channel (e.g. GFP) goes directly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Others obtained from triple/dual constitutive controls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Must have exact same constitutive promoter! 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Must have a FITC control protein!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0618" y="2247875"/>
            <a:ext cx="16703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>
                <a:solidFill>
                  <a:schemeClr val="accent1"/>
                </a:solidFill>
              </a:rPr>
              <a:t>This is a new control that you need to add</a:t>
            </a:r>
          </a:p>
        </p:txBody>
      </p:sp>
    </p:spTree>
    <p:extLst>
      <p:ext uri="{BB962C8B-B14F-4D97-AF65-F5344CB8AC3E}">
        <p14:creationId xmlns:p14="http://schemas.microsoft.com/office/powerpoint/2010/main" val="91910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Fluorescent Beads </a:t>
            </a:r>
            <a:r>
              <a:rPr lang="en-US">
                <a:sym typeface="Wingdings"/>
              </a:rPr>
              <a:t> Absolute Units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4432034"/>
            <a:ext cx="6172200" cy="685800"/>
          </a:xfrm>
        </p:spPr>
        <p:txBody>
          <a:bodyPr/>
          <a:lstStyle/>
          <a:p>
            <a:pPr algn="ctr">
              <a:buNone/>
            </a:pPr>
            <a:r>
              <a:rPr lang="en-US" sz="1500" i="1" dirty="0">
                <a:solidFill>
                  <a:schemeClr val="accent2"/>
                </a:solidFill>
              </a:rPr>
              <a:t>Run beads every time: flow cytometers drift up to at least 20 percent!</a:t>
            </a:r>
          </a:p>
          <a:p>
            <a:pPr algn="ctr">
              <a:buNone/>
            </a:pPr>
            <a:r>
              <a:rPr lang="en-US" sz="1500" i="1" dirty="0">
                <a:solidFill>
                  <a:schemeClr val="accent2"/>
                </a:solidFill>
              </a:rPr>
              <a:t>Also can detect instrument problems, mistakes in settings</a:t>
            </a:r>
          </a:p>
        </p:txBody>
      </p:sp>
      <p:pic>
        <p:nvPicPr>
          <p:cNvPr id="4" name="Picture 3" descr="bead-calibration-Gr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52" y="856648"/>
            <a:ext cx="4659823" cy="3410991"/>
          </a:xfrm>
          <a:prstGeom prst="rect">
            <a:avLst/>
          </a:prstGeom>
        </p:spPr>
      </p:pic>
      <p:pic>
        <p:nvPicPr>
          <p:cNvPr id="5" name="Picture 4" descr="MEFL-tabl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45443"/>
            <a:ext cx="2219325" cy="16644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64307" y="1449793"/>
            <a:ext cx="20410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/>
              <a:t>SpheroTech RCP-30-5A</a:t>
            </a:r>
          </a:p>
        </p:txBody>
      </p:sp>
    </p:spTree>
    <p:extLst>
      <p:ext uri="{BB962C8B-B14F-4D97-AF65-F5344CB8AC3E}">
        <p14:creationId xmlns:p14="http://schemas.microsoft.com/office/powerpoint/2010/main" val="725496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Distributions in MEFL Units</a:t>
            </a:r>
          </a:p>
        </p:txBody>
      </p:sp>
      <p:pic>
        <p:nvPicPr>
          <p:cNvPr id="21" name="Picture 20" descr="Pairwise-Summ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87" y="821885"/>
            <a:ext cx="4075467" cy="41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530D-C8D4-CB43-9B39-A3426F91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Size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4C4A1-98C2-0849-8C0F-0A8E1C19B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scatter (FSC-A) can be calibrated to estimate diameter with sized beads</a:t>
            </a:r>
          </a:p>
          <a:p>
            <a:pPr lvl="1"/>
            <a:r>
              <a:rPr lang="en-US" dirty="0"/>
              <a:t>Relationship is systematic, but nonlinear!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A0320-9CB3-1E4F-9E4E-E4A29881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52" y="1555320"/>
            <a:ext cx="4127500" cy="325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2EEE83-49C9-3A41-98A4-8E5DB94E2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55320"/>
            <a:ext cx="4076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9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CE9C-B840-444B-8793-1B87FFC1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92BA54-2E98-984A-87FE-EFCA70031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 cytometry data needs to be calibrated in a multi-stage process:</a:t>
            </a:r>
          </a:p>
          <a:p>
            <a:pPr lvl="1"/>
            <a:r>
              <a:rPr lang="en-US" dirty="0"/>
              <a:t>Gating to remove clumps and debris</a:t>
            </a:r>
          </a:p>
          <a:p>
            <a:pPr lvl="1"/>
            <a:r>
              <a:rPr lang="en-US" dirty="0"/>
              <a:t>Subtract autofluorescence to remove background</a:t>
            </a:r>
          </a:p>
          <a:p>
            <a:pPr lvl="1"/>
            <a:r>
              <a:rPr lang="en-US" dirty="0"/>
              <a:t>Linear transformation to remove spectral overlap</a:t>
            </a:r>
          </a:p>
          <a:p>
            <a:pPr lvl="1"/>
            <a:r>
              <a:rPr lang="en-US" dirty="0"/>
              <a:t>Mapping colors to equivalent units (if desired)</a:t>
            </a:r>
          </a:p>
          <a:p>
            <a:pPr lvl="1"/>
            <a:r>
              <a:rPr lang="en-US" dirty="0"/>
              <a:t>Conversion to equivalent fluorescent molecules via known-fluorescence beads</a:t>
            </a:r>
          </a:p>
          <a:p>
            <a:r>
              <a:rPr lang="en-US" dirty="0"/>
              <a:t>Variable-size beads can calibrate forward scatter to estimate cell diameter</a:t>
            </a:r>
          </a:p>
          <a:p>
            <a:r>
              <a:rPr lang="en-US" dirty="0"/>
              <a:t>Free software packages are available (e.g., TASBE Flow Analytics)</a:t>
            </a:r>
          </a:p>
        </p:txBody>
      </p:sp>
    </p:spTree>
    <p:extLst>
      <p:ext uri="{BB962C8B-B14F-4D97-AF65-F5344CB8AC3E}">
        <p14:creationId xmlns:p14="http://schemas.microsoft.com/office/powerpoint/2010/main" val="5214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8136" y="2236665"/>
            <a:ext cx="8229600" cy="430887"/>
          </a:xfrm>
        </p:spPr>
        <p:txBody>
          <a:bodyPr/>
          <a:lstStyle/>
          <a:p>
            <a:r>
              <a:rPr lang="en-US" dirty="0"/>
              <a:t>Interpreting Flow Cytometry Data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65162" y="3377469"/>
            <a:ext cx="3966634" cy="430887"/>
          </a:xfrm>
        </p:spPr>
        <p:txBody>
          <a:bodyPr/>
          <a:lstStyle/>
          <a:p>
            <a:r>
              <a:rPr lang="en-US" dirty="0"/>
              <a:t>Jacob Beal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>
          <a:xfrm>
            <a:off x="4565161" y="3804395"/>
            <a:ext cx="4222703" cy="689420"/>
          </a:xfrm>
          <a:noFill/>
        </p:spPr>
        <p:txBody>
          <a:bodyPr/>
          <a:lstStyle/>
          <a:p>
            <a:r>
              <a:rPr lang="en-US" dirty="0" err="1"/>
              <a:t>iGEM</a:t>
            </a:r>
            <a:r>
              <a:rPr lang="en-US" dirty="0"/>
              <a:t> Measurement Summer Webinar: Quantifying fluorescence and cell phenotypes with flow cytometry</a:t>
            </a:r>
          </a:p>
          <a:p>
            <a:r>
              <a:rPr lang="en-US" dirty="0"/>
              <a:t>July 21</a:t>
            </a:r>
            <a:r>
              <a:rPr lang="en-US" baseline="30000" dirty="0"/>
              <a:t>st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14401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3194-9C65-864F-87AD-4CEC044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geometric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4002E-CC16-934F-8E5A-CD44F29CC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 geometric statistics in analysis: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Strongest fraction may dominate population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4D6814-3CED-C84F-B7C7-5EF2D692A36A}"/>
              </a:ext>
            </a:extLst>
          </p:cNvPr>
          <p:cNvSpPr txBox="1">
            <a:spLocks/>
          </p:cNvSpPr>
          <p:nvPr/>
        </p:nvSpPr>
        <p:spPr bwMode="auto">
          <a:xfrm>
            <a:off x="5654774" y="951816"/>
            <a:ext cx="3331910" cy="289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u="sng" dirty="0"/>
              <a:t>Why geometric stats?</a:t>
            </a:r>
            <a:r>
              <a:rPr lang="en-US" sz="2000" dirty="0"/>
              <a:t> </a:t>
            </a:r>
          </a:p>
          <a:p>
            <a:pPr marL="0" indent="0">
              <a:buFont typeface="Arial" charset="0"/>
              <a:buNone/>
            </a:pPr>
            <a:r>
              <a:rPr lang="en-US" sz="2000" dirty="0">
                <a:solidFill>
                  <a:srgbClr val="0000FF"/>
                </a:solidFill>
              </a:rPr>
              <a:t>Complex catalytic reactions 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</a:t>
            </a:r>
            <a:r>
              <a:rPr lang="en-US" sz="2000" dirty="0">
                <a:solidFill>
                  <a:srgbClr val="0000FF"/>
                </a:solidFill>
              </a:rPr>
              <a:t> multiply many rates:</a:t>
            </a:r>
          </a:p>
          <a:p>
            <a:pPr marL="0" indent="0" algn="ctr">
              <a:buFont typeface="Arial" charset="0"/>
              <a:buNone/>
            </a:pPr>
            <a:endParaRPr lang="en-US" sz="1800" i="1" dirty="0"/>
          </a:p>
          <a:p>
            <a:pPr marL="0" indent="0" algn="ctr">
              <a:buFont typeface="Arial" charset="0"/>
              <a:buNone/>
            </a:pPr>
            <a:r>
              <a:rPr lang="en-US" sz="1800" i="1" dirty="0" err="1"/>
              <a:t>R</a:t>
            </a:r>
            <a:r>
              <a:rPr lang="en-US" sz="1800" i="1" baseline="-25000" dirty="0" err="1"/>
              <a:t>express</a:t>
            </a:r>
            <a:r>
              <a:rPr lang="en-US" sz="1800" i="1" dirty="0"/>
              <a:t> = R</a:t>
            </a:r>
            <a:r>
              <a:rPr lang="en-US" sz="1800" i="1" baseline="-25000" dirty="0"/>
              <a:t>1</a:t>
            </a:r>
            <a:r>
              <a:rPr lang="en-US" sz="1800" i="1" dirty="0"/>
              <a:t>R</a:t>
            </a:r>
            <a:r>
              <a:rPr lang="en-US" sz="1800" i="1" baseline="-25000" dirty="0"/>
              <a:t>2</a:t>
            </a:r>
            <a:r>
              <a:rPr lang="en-US" sz="1800" i="1" dirty="0"/>
              <a:t>R</a:t>
            </a:r>
            <a:r>
              <a:rPr lang="en-US" sz="1800" i="1" baseline="-25000" dirty="0"/>
              <a:t>3</a:t>
            </a:r>
            <a:r>
              <a:rPr lang="en-US" sz="1800" i="1" dirty="0"/>
              <a:t>R</a:t>
            </a:r>
            <a:r>
              <a:rPr lang="en-US" sz="1800" i="1" baseline="-25000" dirty="0"/>
              <a:t>4</a:t>
            </a:r>
            <a:r>
              <a:rPr lang="en-US" sz="1800" i="1" dirty="0"/>
              <a:t>R</a:t>
            </a:r>
            <a:r>
              <a:rPr lang="en-US" sz="1800" i="1" baseline="-25000" dirty="0"/>
              <a:t>5</a:t>
            </a:r>
            <a:r>
              <a:rPr lang="en-US" sz="1800" i="1" dirty="0"/>
              <a:t>…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000" dirty="0">
              <a:solidFill>
                <a:srgbClr val="00009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FF"/>
                </a:solidFill>
              </a:rPr>
              <a:t>Central Limit Theorem	     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 </a:t>
            </a:r>
            <a:r>
              <a:rPr lang="en-US" sz="2000" dirty="0">
                <a:solidFill>
                  <a:srgbClr val="0000FF"/>
                </a:solidFill>
              </a:rPr>
              <a:t>converge to log-normal!</a:t>
            </a:r>
          </a:p>
          <a:p>
            <a:pPr marL="0" indent="0" algn="ctr">
              <a:buFont typeface="Arial" charset="0"/>
              <a:buNone/>
            </a:pPr>
            <a:endParaRPr lang="en-US" sz="1100" i="1" dirty="0">
              <a:solidFill>
                <a:srgbClr val="0000FF"/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US" sz="1800" i="1" dirty="0"/>
              <a:t>Gamma distribution bursting also implies geometric stats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32A7C-EED6-0C4F-BEA4-3AD2C355AF4D}"/>
              </a:ext>
            </a:extLst>
          </p:cNvPr>
          <p:cNvSpPr txBox="1"/>
          <p:nvPr/>
        </p:nvSpPr>
        <p:spPr>
          <a:xfrm>
            <a:off x="6164828" y="4897823"/>
            <a:ext cx="2517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</a:t>
            </a:r>
            <a:r>
              <a:rPr lang="en-US" sz="1100" dirty="0" err="1"/>
              <a:t>Davidsohn</a:t>
            </a:r>
            <a:r>
              <a:rPr lang="en-US" sz="1100" dirty="0"/>
              <a:t> et al., 2015], [Beal, 2017]</a:t>
            </a:r>
          </a:p>
        </p:txBody>
      </p:sp>
      <p:pic>
        <p:nvPicPr>
          <p:cNvPr id="7" name="Picture 6" descr="cello-LmrA-samples.pdf">
            <a:extLst>
              <a:ext uri="{FF2B5EF4-FFF2-40B4-BE49-F238E27FC236}">
                <a16:creationId xmlns:a16="http://schemas.microsoft.com/office/drawing/2014/main" id="{75DB6A05-E6D3-F94A-9F75-3038C651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0" y="1313506"/>
            <a:ext cx="5015536" cy="30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60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910A-4F97-0E48-A306-F2D61CCF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" y="76201"/>
            <a:ext cx="7262111" cy="440531"/>
          </a:xfrm>
        </p:spPr>
        <p:txBody>
          <a:bodyPr/>
          <a:lstStyle/>
          <a:p>
            <a:r>
              <a:rPr lang="en-US" dirty="0"/>
              <a:t>Reminder: Computing Geometric Statistics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2EA84-455B-3F42-A107-9140FE00C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0721"/>
            <a:ext cx="8534400" cy="22482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Geometric statistics are just normal (arithmetic) statistics on a logarithmic scale:</a:t>
            </a:r>
          </a:p>
          <a:p>
            <a:r>
              <a:rPr lang="en-US" dirty="0"/>
              <a:t>Geometric mean = 10^(mean(log10(data)))</a:t>
            </a:r>
          </a:p>
          <a:p>
            <a:r>
              <a:rPr lang="en-US" dirty="0"/>
              <a:t>Geometric </a:t>
            </a:r>
            <a:r>
              <a:rPr lang="en-US" dirty="0" err="1"/>
              <a:t>std.dev</a:t>
            </a:r>
            <a:r>
              <a:rPr lang="en-US" dirty="0"/>
              <a:t>. = 10^(</a:t>
            </a:r>
            <a:r>
              <a:rPr lang="en-US" dirty="0" err="1"/>
              <a:t>std</a:t>
            </a:r>
            <a:r>
              <a:rPr lang="en-US" dirty="0"/>
              <a:t>(log10(data)))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Consequences:</a:t>
            </a:r>
          </a:p>
          <a:p>
            <a:r>
              <a:rPr lang="en-US" dirty="0"/>
              <a:t>Error bars no longer “plus/minus” </a:t>
            </a:r>
          </a:p>
          <a:p>
            <a:r>
              <a:rPr lang="en-US" dirty="0"/>
              <a:t>Instead: k-fold “times/divide”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E179B-F638-F44C-A0BA-2FA8E03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972" y="1978664"/>
            <a:ext cx="4122821" cy="3067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7CE5B-7B60-AC4F-BAC6-92D0E7C4127A}"/>
              </a:ext>
            </a:extLst>
          </p:cNvPr>
          <p:cNvSpPr txBox="1"/>
          <p:nvPr/>
        </p:nvSpPr>
        <p:spPr>
          <a:xfrm>
            <a:off x="619223" y="3866870"/>
            <a:ext cx="3713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Example of geometric vs. arithmetic statistics on per-cell fluorescence data:</a:t>
            </a:r>
          </a:p>
        </p:txBody>
      </p:sp>
    </p:spTree>
    <p:extLst>
      <p:ext uri="{BB962C8B-B14F-4D97-AF65-F5344CB8AC3E}">
        <p14:creationId xmlns:p14="http://schemas.microsoft.com/office/powerpoint/2010/main" val="3836799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DB095-89D4-4E44-9540-054F785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to Analyze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757B4-4330-764A-93DE-24F70538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726003"/>
            <a:ext cx="8534400" cy="3512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https://github.com/iGEM-Measurement-Tools/Fluorescence-Tutorials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29AB6-55B0-EE4B-9D3E-C8E83687F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24"/>
          <a:stretch/>
        </p:blipFill>
        <p:spPr>
          <a:xfrm>
            <a:off x="687375" y="702253"/>
            <a:ext cx="7769250" cy="39078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1312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74FA-B70F-2343-A9AD-77C82409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Arabinose-</a:t>
            </a:r>
            <a:r>
              <a:rPr lang="en-US" dirty="0" err="1"/>
              <a:t>TetR</a:t>
            </a:r>
            <a:r>
              <a:rPr lang="en-US" dirty="0"/>
              <a:t> circuit: Sample Analyses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FCF593-8355-A04A-9422-0C088C4A4B65}"/>
              </a:ext>
            </a:extLst>
          </p:cNvPr>
          <p:cNvGrpSpPr/>
          <p:nvPr/>
        </p:nvGrpSpPr>
        <p:grpSpPr>
          <a:xfrm>
            <a:off x="2128274" y="630445"/>
            <a:ext cx="4887453" cy="1247926"/>
            <a:chOff x="196295" y="1032822"/>
            <a:chExt cx="5247535" cy="133986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F33860F-AEB0-6543-B189-C1E6F050BCD2}"/>
                </a:ext>
              </a:extLst>
            </p:cNvPr>
            <p:cNvGrpSpPr/>
            <p:nvPr/>
          </p:nvGrpSpPr>
          <p:grpSpPr>
            <a:xfrm>
              <a:off x="196295" y="1354798"/>
              <a:ext cx="5247535" cy="1017891"/>
              <a:chOff x="65665" y="1354798"/>
              <a:chExt cx="5247535" cy="1017891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475CEA-4AC0-6F4A-9293-D4B68E031EE7}"/>
                  </a:ext>
                </a:extLst>
              </p:cNvPr>
              <p:cNvCxnSpPr/>
              <p:nvPr/>
            </p:nvCxnSpPr>
            <p:spPr bwMode="auto">
              <a:xfrm rot="16200000" flipH="1">
                <a:off x="3953089" y="1749423"/>
                <a:ext cx="159607" cy="1564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8BCC1CC-5104-2E49-80BA-1C77D252025A}"/>
                  </a:ext>
                </a:extLst>
              </p:cNvPr>
              <p:cNvCxnSpPr/>
              <p:nvPr/>
            </p:nvCxnSpPr>
            <p:spPr bwMode="auto">
              <a:xfrm flipH="1">
                <a:off x="3910018" y="1837139"/>
                <a:ext cx="263559" cy="693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1143BA6-27F1-9B4C-86D1-C1AFC8FED3E6}"/>
                  </a:ext>
                </a:extLst>
              </p:cNvPr>
              <p:cNvCxnSpPr/>
              <p:nvPr/>
            </p:nvCxnSpPr>
            <p:spPr bwMode="auto">
              <a:xfrm>
                <a:off x="65665" y="2118945"/>
                <a:ext cx="5247535" cy="0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50E0437-90A6-2A4E-86F8-B1E3942D6CB6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804118" y="1615022"/>
                <a:ext cx="1079" cy="358132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F745EC3-0E97-E447-9897-EE81E49AF7F5}"/>
                  </a:ext>
                </a:extLst>
              </p:cNvPr>
              <p:cNvCxnSpPr/>
              <p:nvPr/>
            </p:nvCxnSpPr>
            <p:spPr>
              <a:xfrm flipH="1">
                <a:off x="791388" y="1622658"/>
                <a:ext cx="675841" cy="1072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42" name="Pentagon 41">
                <a:extLst>
                  <a:ext uri="{FF2B5EF4-FFF2-40B4-BE49-F238E27FC236}">
                    <a16:creationId xmlns:a16="http://schemas.microsoft.com/office/drawing/2014/main" id="{94B0F1F8-4E4B-5047-88A8-A39E5149D82E}"/>
                  </a:ext>
                </a:extLst>
              </p:cNvPr>
              <p:cNvSpPr/>
              <p:nvPr/>
            </p:nvSpPr>
            <p:spPr>
              <a:xfrm>
                <a:off x="533193" y="1973154"/>
                <a:ext cx="687643" cy="291584"/>
              </a:xfrm>
              <a:prstGeom prst="homePlate">
                <a:avLst/>
              </a:prstGeom>
              <a:solidFill>
                <a:srgbClr val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AraC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43" name="Straight Arrow Connector 175">
                <a:extLst>
                  <a:ext uri="{FF2B5EF4-FFF2-40B4-BE49-F238E27FC236}">
                    <a16:creationId xmlns:a16="http://schemas.microsoft.com/office/drawing/2014/main" id="{857E9453-A618-664F-B2D9-45D88852F8C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163333" y="1926501"/>
                <a:ext cx="308260" cy="652"/>
              </a:xfrm>
              <a:prstGeom prst="straightConnector1">
                <a:avLst/>
              </a:prstGeom>
              <a:solidFill>
                <a:sysClr val="window" lastClr="FFFFFF"/>
              </a:solidFill>
              <a:ln w="25400" algn="ctr">
                <a:solidFill>
                  <a:sysClr val="windowText" lastClr="000000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3022AB8-7FB9-4C4A-B0C1-2F071822412F}"/>
                  </a:ext>
                </a:extLst>
              </p:cNvPr>
              <p:cNvCxnSpPr/>
              <p:nvPr/>
            </p:nvCxnSpPr>
            <p:spPr>
              <a:xfrm rot="5400000" flipV="1">
                <a:off x="74241" y="2017629"/>
                <a:ext cx="198453" cy="2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45" name="TextBox 49">
                <a:extLst>
                  <a:ext uri="{FF2B5EF4-FFF2-40B4-BE49-F238E27FC236}">
                    <a16:creationId xmlns:a16="http://schemas.microsoft.com/office/drawing/2014/main" id="{8F302FDD-812A-8C4B-B1B7-24BADCFF33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1516" y="2081790"/>
                <a:ext cx="1003711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</a:rPr>
                  <a:t>pBAD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46" name="Straight Arrow Connector 175">
                <a:extLst>
                  <a:ext uri="{FF2B5EF4-FFF2-40B4-BE49-F238E27FC236}">
                    <a16:creationId xmlns:a16="http://schemas.microsoft.com/office/drawing/2014/main" id="{A23AB045-79E8-474B-8A49-397308580CF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1424395" y="1917750"/>
                <a:ext cx="308260" cy="652"/>
              </a:xfrm>
              <a:prstGeom prst="straightConnector1">
                <a:avLst/>
              </a:prstGeom>
              <a:solidFill>
                <a:sysClr val="window" lastClr="FFFFFF"/>
              </a:solidFill>
              <a:ln w="25400" algn="ctr">
                <a:solidFill>
                  <a:sysClr val="windowText" lastClr="000000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90EB06A-B16E-7A49-A8AF-C5E47A37D6F5}"/>
                  </a:ext>
                </a:extLst>
              </p:cNvPr>
              <p:cNvCxnSpPr/>
              <p:nvPr/>
            </p:nvCxnSpPr>
            <p:spPr>
              <a:xfrm rot="5400000" flipV="1">
                <a:off x="1335303" y="2017629"/>
                <a:ext cx="198453" cy="2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48" name="Pentagon 47">
                <a:extLst>
                  <a:ext uri="{FF2B5EF4-FFF2-40B4-BE49-F238E27FC236}">
                    <a16:creationId xmlns:a16="http://schemas.microsoft.com/office/drawing/2014/main" id="{069452A9-E8BB-6442-86C0-445C63176830}"/>
                  </a:ext>
                </a:extLst>
              </p:cNvPr>
              <p:cNvSpPr/>
              <p:nvPr/>
            </p:nvSpPr>
            <p:spPr>
              <a:xfrm>
                <a:off x="2986347" y="1971065"/>
                <a:ext cx="773638" cy="302681"/>
              </a:xfrm>
              <a:prstGeom prst="homePlat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TetR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TextBox 49">
                <a:extLst>
                  <a:ext uri="{FF2B5EF4-FFF2-40B4-BE49-F238E27FC236}">
                    <a16:creationId xmlns:a16="http://schemas.microsoft.com/office/drawing/2014/main" id="{093374FA-9967-6842-93C6-D15BE3968B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95322" y="2081790"/>
                <a:ext cx="942055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</a:rPr>
                  <a:t>pTet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50" name="Straight Arrow Connector 175">
                <a:extLst>
                  <a:ext uri="{FF2B5EF4-FFF2-40B4-BE49-F238E27FC236}">
                    <a16:creationId xmlns:a16="http://schemas.microsoft.com/office/drawing/2014/main" id="{65FC58C3-E4B3-AB4D-AC63-16C573E06AC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4076892" y="1917361"/>
                <a:ext cx="308260" cy="652"/>
              </a:xfrm>
              <a:prstGeom prst="straightConnector1">
                <a:avLst/>
              </a:prstGeom>
              <a:solidFill>
                <a:sysClr val="window" lastClr="FFFFFF"/>
              </a:solidFill>
              <a:ln w="25400" algn="ctr">
                <a:solidFill>
                  <a:sysClr val="windowText" lastClr="000000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FBE2BF6-735D-D44C-9C84-D80952C73A52}"/>
                  </a:ext>
                </a:extLst>
              </p:cNvPr>
              <p:cNvCxnSpPr/>
              <p:nvPr/>
            </p:nvCxnSpPr>
            <p:spPr>
              <a:xfrm rot="5400000" flipV="1">
                <a:off x="3987800" y="2008489"/>
                <a:ext cx="198453" cy="2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22BA275-4929-4844-A603-3D5133AE7A04}"/>
                  </a:ext>
                </a:extLst>
              </p:cNvPr>
              <p:cNvCxnSpPr/>
              <p:nvPr/>
            </p:nvCxnSpPr>
            <p:spPr>
              <a:xfrm flipH="1" flipV="1">
                <a:off x="3333880" y="1677623"/>
                <a:ext cx="711358" cy="5903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72208CB-BACF-684A-A197-26FE97896C5D}"/>
                  </a:ext>
                </a:extLst>
              </p:cNvPr>
              <p:cNvCxnSpPr/>
              <p:nvPr/>
            </p:nvCxnSpPr>
            <p:spPr>
              <a:xfrm flipH="1">
                <a:off x="3333880" y="1680624"/>
                <a:ext cx="0" cy="290448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DE5F9D-585B-B84E-9719-53A95FA7B6C3}"/>
                  </a:ext>
                </a:extLst>
              </p:cNvPr>
              <p:cNvCxnSpPr/>
              <p:nvPr/>
            </p:nvCxnSpPr>
            <p:spPr bwMode="auto">
              <a:xfrm>
                <a:off x="1479613" y="1613012"/>
                <a:ext cx="0" cy="296254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0121D07-7627-504B-8B6B-E462FFFF0626}"/>
                  </a:ext>
                </a:extLst>
              </p:cNvPr>
              <p:cNvCxnSpPr/>
              <p:nvPr/>
            </p:nvCxnSpPr>
            <p:spPr bwMode="auto">
              <a:xfrm>
                <a:off x="1164021" y="1354798"/>
                <a:ext cx="0" cy="258214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sp>
            <p:nvSpPr>
              <p:cNvPr id="56" name="TextBox 49">
                <a:extLst>
                  <a:ext uri="{FF2B5EF4-FFF2-40B4-BE49-F238E27FC236}">
                    <a16:creationId xmlns:a16="http://schemas.microsoft.com/office/drawing/2014/main" id="{E6B84DC8-14F0-7047-8EC7-3F80C75CCE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0844" y="2095690"/>
                <a:ext cx="1003711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</a:rPr>
                  <a:t>pBAD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cxnSp>
            <p:nvCxnSpPr>
              <p:cNvPr id="57" name="Straight Arrow Connector 175">
                <a:extLst>
                  <a:ext uri="{FF2B5EF4-FFF2-40B4-BE49-F238E27FC236}">
                    <a16:creationId xmlns:a16="http://schemas.microsoft.com/office/drawing/2014/main" id="{55A8C83B-CB3A-3947-B10F-8B5481F35D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2643723" y="1931650"/>
                <a:ext cx="308260" cy="652"/>
              </a:xfrm>
              <a:prstGeom prst="straightConnector1">
                <a:avLst/>
              </a:prstGeom>
              <a:solidFill>
                <a:sysClr val="window" lastClr="FFFFFF"/>
              </a:solidFill>
              <a:ln w="25400" algn="ctr">
                <a:solidFill>
                  <a:sysClr val="windowText" lastClr="000000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C3BE730-3C25-F14F-899D-A1206AE3EB99}"/>
                  </a:ext>
                </a:extLst>
              </p:cNvPr>
              <p:cNvCxnSpPr/>
              <p:nvPr/>
            </p:nvCxnSpPr>
            <p:spPr>
              <a:xfrm rot="5400000" flipV="1">
                <a:off x="2554631" y="2031529"/>
                <a:ext cx="198453" cy="2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DBA7F9A-D7C3-F54E-AA4B-84CB04A8C073}"/>
                  </a:ext>
                </a:extLst>
              </p:cNvPr>
              <p:cNvCxnSpPr/>
              <p:nvPr/>
            </p:nvCxnSpPr>
            <p:spPr>
              <a:xfrm flipH="1" flipV="1">
                <a:off x="1484647" y="1623245"/>
                <a:ext cx="1292777" cy="937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4D8B345-B4BB-D94C-B7CC-5354D2C21565}"/>
                  </a:ext>
                </a:extLst>
              </p:cNvPr>
              <p:cNvCxnSpPr/>
              <p:nvPr/>
            </p:nvCxnSpPr>
            <p:spPr bwMode="auto">
              <a:xfrm>
                <a:off x="2772389" y="1631954"/>
                <a:ext cx="0" cy="296254"/>
              </a:xfrm>
              <a:prstGeom prst="lin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sp>
            <p:nvSpPr>
              <p:cNvPr id="61" name="Pentagon 60">
                <a:extLst>
                  <a:ext uri="{FF2B5EF4-FFF2-40B4-BE49-F238E27FC236}">
                    <a16:creationId xmlns:a16="http://schemas.microsoft.com/office/drawing/2014/main" id="{B8832755-A135-584F-B54B-557F091EBB0C}"/>
                  </a:ext>
                </a:extLst>
              </p:cNvPr>
              <p:cNvSpPr/>
              <p:nvPr/>
            </p:nvSpPr>
            <p:spPr>
              <a:xfrm>
                <a:off x="1746766" y="1988778"/>
                <a:ext cx="687643" cy="291584"/>
              </a:xfrm>
              <a:prstGeom prst="homePlate">
                <a:avLst/>
              </a:prstGeom>
              <a:solidFill>
                <a:srgbClr val="9BBB59"/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GFP</a:t>
                </a:r>
              </a:p>
            </p:txBody>
          </p: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9954A3AF-5B52-7E44-86FC-8BD92F25D55D}"/>
                  </a:ext>
                </a:extLst>
              </p:cNvPr>
              <p:cNvSpPr/>
              <p:nvPr/>
            </p:nvSpPr>
            <p:spPr>
              <a:xfrm>
                <a:off x="4438600" y="1971072"/>
                <a:ext cx="687643" cy="291584"/>
              </a:xfrm>
              <a:prstGeom prst="homePlate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RFP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51E46A-2204-824D-A400-C1F258E4594A}"/>
                </a:ext>
              </a:extLst>
            </p:cNvPr>
            <p:cNvSpPr/>
            <p:nvPr/>
          </p:nvSpPr>
          <p:spPr>
            <a:xfrm>
              <a:off x="674713" y="1032822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Ara</a:t>
              </a: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0E48082A-5606-3F43-A817-95DBF2431884}"/>
                </a:ext>
              </a:extLst>
            </p:cNvPr>
            <p:cNvSpPr/>
            <p:nvPr/>
          </p:nvSpPr>
          <p:spPr bwMode="auto">
            <a:xfrm>
              <a:off x="1142254" y="1101055"/>
              <a:ext cx="295873" cy="255063"/>
            </a:xfrm>
            <a:prstGeom prst="hexagon">
              <a:avLst>
                <a:gd name="adj" fmla="val 33744"/>
                <a:gd name="vf" fmla="val 115470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lvl="0" indent="-230188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prstClr val="black"/>
                </a:buClr>
                <a:buSzPct val="110000"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88EA16A-D66A-4044-98F6-21600136D879}"/>
              </a:ext>
            </a:extLst>
          </p:cNvPr>
          <p:cNvGrpSpPr/>
          <p:nvPr/>
        </p:nvGrpSpPr>
        <p:grpSpPr>
          <a:xfrm>
            <a:off x="818530" y="1900144"/>
            <a:ext cx="7992267" cy="3060241"/>
            <a:chOff x="304710" y="1647778"/>
            <a:chExt cx="8723161" cy="334010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2C83693-BAFA-D743-B1FE-D0DB1575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871" y="1647778"/>
              <a:ext cx="4572000" cy="33401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52A26C2-5359-5044-A770-B937322C1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10" y="1698578"/>
              <a:ext cx="4089400" cy="323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890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50" dirty="0"/>
              <a:t>Why flow cytometry? Distributions Matter!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934641"/>
            <a:ext cx="6172200" cy="495300"/>
          </a:xfrm>
        </p:spPr>
        <p:txBody>
          <a:bodyPr/>
          <a:lstStyle/>
          <a:p>
            <a:pPr algn="ctr">
              <a:buNone/>
            </a:pPr>
            <a:r>
              <a:rPr lang="en-US" sz="2400" i="1" dirty="0">
                <a:solidFill>
                  <a:schemeClr val="tx2"/>
                </a:solidFill>
              </a:rPr>
              <a:t>Are these two groups of cells the same?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A4F66B-D8E4-F440-82AA-D8BD5637DB50}"/>
              </a:ext>
            </a:extLst>
          </p:cNvPr>
          <p:cNvGrpSpPr/>
          <p:nvPr/>
        </p:nvGrpSpPr>
        <p:grpSpPr>
          <a:xfrm>
            <a:off x="5247423" y="1791890"/>
            <a:ext cx="2300287" cy="2085975"/>
            <a:chOff x="4872038" y="2057400"/>
            <a:chExt cx="2300287" cy="2085975"/>
          </a:xfrm>
        </p:grpSpPr>
        <p:sp>
          <p:nvSpPr>
            <p:cNvPr id="13" name="Oval 12"/>
            <p:cNvSpPr/>
            <p:nvPr/>
          </p:nvSpPr>
          <p:spPr>
            <a:xfrm>
              <a:off x="5414963" y="2057400"/>
              <a:ext cx="657225" cy="361950"/>
            </a:xfrm>
            <a:prstGeom prst="ellipse">
              <a:avLst/>
            </a:prstGeom>
            <a:solidFill>
              <a:srgbClr val="CEFF00">
                <a:alpha val="14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>
              <a:off x="6186488" y="2533650"/>
              <a:ext cx="657225" cy="361950"/>
            </a:xfrm>
            <a:prstGeom prst="ellipse">
              <a:avLst/>
            </a:prstGeom>
            <a:solidFill>
              <a:srgbClr val="CEFF00">
                <a:alpha val="14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5086350" y="2647950"/>
              <a:ext cx="657225" cy="361950"/>
            </a:xfrm>
            <a:prstGeom prst="ellipse">
              <a:avLst/>
            </a:prstGeom>
            <a:solidFill>
              <a:srgbClr val="CEFF00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5743575" y="3124200"/>
              <a:ext cx="657225" cy="361950"/>
            </a:xfrm>
            <a:prstGeom prst="ellipse">
              <a:avLst/>
            </a:prstGeom>
            <a:solidFill>
              <a:srgbClr val="CEFF00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6515100" y="3600450"/>
              <a:ext cx="657225" cy="361950"/>
            </a:xfrm>
            <a:prstGeom prst="ellipse">
              <a:avLst/>
            </a:prstGeom>
            <a:solidFill>
              <a:srgbClr val="CEFF00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4872038" y="3781425"/>
              <a:ext cx="657225" cy="361950"/>
            </a:xfrm>
            <a:prstGeom prst="ellipse">
              <a:avLst/>
            </a:prstGeom>
            <a:solidFill>
              <a:srgbClr val="CEFF00">
                <a:alpha val="14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6515100" y="2943225"/>
              <a:ext cx="657225" cy="361950"/>
            </a:xfrm>
            <a:prstGeom prst="ellipse">
              <a:avLst/>
            </a:prstGeom>
            <a:solidFill>
              <a:srgbClr val="CEFF00">
                <a:alpha val="14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6400800" y="2057400"/>
              <a:ext cx="657225" cy="361950"/>
            </a:xfrm>
            <a:prstGeom prst="ellipse">
              <a:avLst/>
            </a:prstGeom>
            <a:solidFill>
              <a:srgbClr val="CEFF00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Oval 20"/>
            <p:cNvSpPr/>
            <p:nvPr/>
          </p:nvSpPr>
          <p:spPr>
            <a:xfrm>
              <a:off x="4872038" y="3124200"/>
              <a:ext cx="657225" cy="361950"/>
            </a:xfrm>
            <a:prstGeom prst="ellipse">
              <a:avLst/>
            </a:prstGeom>
            <a:solidFill>
              <a:srgbClr val="CEFF00">
                <a:alpha val="14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Oval 21"/>
            <p:cNvSpPr/>
            <p:nvPr/>
          </p:nvSpPr>
          <p:spPr>
            <a:xfrm>
              <a:off x="5743575" y="3600450"/>
              <a:ext cx="657225" cy="361950"/>
            </a:xfrm>
            <a:prstGeom prst="ellipse">
              <a:avLst/>
            </a:prstGeom>
            <a:solidFill>
              <a:srgbClr val="CEFF00">
                <a:alpha val="14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E6F8AD-735B-034B-9C8A-040CB8B04A01}"/>
              </a:ext>
            </a:extLst>
          </p:cNvPr>
          <p:cNvGrpSpPr/>
          <p:nvPr/>
        </p:nvGrpSpPr>
        <p:grpSpPr>
          <a:xfrm>
            <a:off x="1414463" y="1791890"/>
            <a:ext cx="2300287" cy="2085975"/>
            <a:chOff x="1690688" y="2057400"/>
            <a:chExt cx="2300287" cy="2085975"/>
          </a:xfrm>
        </p:grpSpPr>
        <p:sp>
          <p:nvSpPr>
            <p:cNvPr id="4" name="Oval 3"/>
            <p:cNvSpPr/>
            <p:nvPr/>
          </p:nvSpPr>
          <p:spPr>
            <a:xfrm>
              <a:off x="2233613" y="2057400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4"/>
            <p:cNvSpPr/>
            <p:nvPr/>
          </p:nvSpPr>
          <p:spPr>
            <a:xfrm>
              <a:off x="3005138" y="2533650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1905000" y="2647950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2562225" y="3124200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3333750" y="3600450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1690688" y="3781425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/>
            <p:cNvSpPr/>
            <p:nvPr/>
          </p:nvSpPr>
          <p:spPr>
            <a:xfrm>
              <a:off x="3333750" y="2943225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3219450" y="2057400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>
              <a:off x="1690688" y="3124200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Oval 22"/>
            <p:cNvSpPr/>
            <p:nvPr/>
          </p:nvSpPr>
          <p:spPr>
            <a:xfrm>
              <a:off x="2562225" y="3600450"/>
              <a:ext cx="657225" cy="361950"/>
            </a:xfrm>
            <a:prstGeom prst="ellipse">
              <a:avLst/>
            </a:prstGeom>
            <a:solidFill>
              <a:srgbClr val="CEFF00">
                <a:alpha val="5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1566863" y="4295775"/>
            <a:ext cx="61722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57175" indent="-257175" algn="ctr" defTabSz="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100" i="1" dirty="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But they've got the same mean fluorescence…?</a:t>
            </a:r>
          </a:p>
        </p:txBody>
      </p:sp>
    </p:spTree>
    <p:extLst>
      <p:ext uri="{BB962C8B-B14F-4D97-AF65-F5344CB8AC3E}">
        <p14:creationId xmlns:p14="http://schemas.microsoft.com/office/powerpoint/2010/main" val="402256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61CA-AAE5-334E-8CFC-42F8CC1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 </a:t>
            </a:r>
            <a:r>
              <a:rPr lang="en-US" dirty="0" err="1"/>
              <a:t>Input/Output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9807EE-1B23-4E49-A371-FCB9C6577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85373"/>
            <a:ext cx="8534400" cy="293531"/>
          </a:xfrm>
        </p:spPr>
        <p:txBody>
          <a:bodyPr/>
          <a:lstStyle/>
          <a:p>
            <a:r>
              <a:rPr lang="en-US" dirty="0"/>
              <a:t>Note: error bars show geometric standard deviation of </a:t>
            </a:r>
            <a:r>
              <a:rPr lang="en-US" i="1" dirty="0"/>
              <a:t>per cell</a:t>
            </a:r>
            <a:r>
              <a:rPr lang="en-US" dirty="0"/>
              <a:t> output, not across replicates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1729EA-E855-5446-B089-2D17F1E20D31}"/>
              </a:ext>
            </a:extLst>
          </p:cNvPr>
          <p:cNvGrpSpPr/>
          <p:nvPr/>
        </p:nvGrpSpPr>
        <p:grpSpPr>
          <a:xfrm>
            <a:off x="729916" y="598705"/>
            <a:ext cx="7684169" cy="3778749"/>
            <a:chOff x="41022" y="598705"/>
            <a:chExt cx="8806577" cy="43307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497544-79CA-4C43-849A-A9250AEF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8198" y="598705"/>
              <a:ext cx="4089401" cy="4330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5CF014-6B97-FC41-8EF7-522B61684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22" y="598705"/>
              <a:ext cx="4000501" cy="429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11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Signal-to-Noise Ratio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104" y="2246653"/>
            <a:ext cx="5215467" cy="11525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How well can we distinguish signals?</a:t>
            </a:r>
          </a:p>
          <a:p>
            <a:r>
              <a:rPr lang="en-US" sz="2000" dirty="0"/>
              <a:t>Out - In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ΔSNR</a:t>
            </a:r>
          </a:p>
          <a:p>
            <a:r>
              <a:rPr lang="en-US" sz="2000" dirty="0"/>
              <a:t>ΔSNR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Potential Circuit Depth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6BD11B-90EB-3B4C-BA1F-49658462949B}"/>
              </a:ext>
            </a:extLst>
          </p:cNvPr>
          <p:cNvGrpSpPr/>
          <p:nvPr/>
        </p:nvGrpSpPr>
        <p:grpSpPr>
          <a:xfrm>
            <a:off x="4572000" y="1594190"/>
            <a:ext cx="4495131" cy="3019300"/>
            <a:chOff x="4572000" y="915500"/>
            <a:chExt cx="3857180" cy="2590800"/>
          </a:xfrm>
        </p:grpSpPr>
        <p:pic>
          <p:nvPicPr>
            <p:cNvPr id="9" name="Picture 8" descr="dist_ne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15500"/>
              <a:ext cx="3714750" cy="1304925"/>
            </a:xfrm>
            <a:prstGeom prst="rect">
              <a:avLst/>
            </a:prstGeom>
          </p:spPr>
        </p:pic>
        <p:pic>
          <p:nvPicPr>
            <p:cNvPr id="10" name="Picture 9" descr="dist_pos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201375"/>
              <a:ext cx="3714750" cy="130492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70448" y="1233346"/>
              <a:ext cx="696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b="1" dirty="0">
                  <a:solidFill>
                    <a:srgbClr val="0000FF"/>
                  </a:solidFill>
                  <a:latin typeface="Calibri"/>
                </a:rPr>
                <a:t>“Off”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10423" y="2533944"/>
              <a:ext cx="662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b="1" dirty="0">
                  <a:solidFill>
                    <a:srgbClr val="FF0000"/>
                  </a:solidFill>
                  <a:latin typeface="Calibri"/>
                </a:rPr>
                <a:t>“On”</a:t>
              </a:r>
            </a:p>
          </p:txBody>
        </p: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5602432" y="966679"/>
              <a:ext cx="17318" cy="2221835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6911687" y="975338"/>
              <a:ext cx="17318" cy="2221835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>
              <a:off x="5619750" y="2705621"/>
              <a:ext cx="129193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6255102" y="3124632"/>
              <a:ext cx="129193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973469" y="2446893"/>
              <a:ext cx="61266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sz="1350" b="1" dirty="0">
                  <a:solidFill>
                    <a:prstClr val="black"/>
                  </a:solidFill>
                  <a:latin typeface="Calibri"/>
                </a:rPr>
                <a:t>Signal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58436" y="2897092"/>
              <a:ext cx="59022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sz="1350" b="1" dirty="0">
                  <a:solidFill>
                    <a:prstClr val="black"/>
                  </a:solidFill>
                  <a:latin typeface="Calibri"/>
                </a:rPr>
                <a:t>Noise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62817" y="1127535"/>
              <a:ext cx="14663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sz="1500" i="1" dirty="0">
                  <a:solidFill>
                    <a:srgbClr val="0000FF"/>
                  </a:solidFill>
                  <a:latin typeface="Calibri"/>
                </a:rPr>
                <a:t>μ</a:t>
              </a:r>
              <a:r>
                <a:rPr lang="en-US" sz="1500" i="1" baseline="-25000" dirty="0">
                  <a:solidFill>
                    <a:srgbClr val="0000FF"/>
                  </a:solidFill>
                  <a:latin typeface="Calibri"/>
                </a:rPr>
                <a:t>g</a:t>
              </a:r>
              <a:r>
                <a:rPr lang="en-US" sz="1500" i="1" dirty="0">
                  <a:solidFill>
                    <a:srgbClr val="0000FF"/>
                  </a:solidFill>
                  <a:latin typeface="Calibri"/>
                </a:rPr>
                <a:t> = geo. mean</a:t>
              </a:r>
            </a:p>
            <a:p>
              <a:pPr defTabSz="342900"/>
              <a:r>
                <a:rPr lang="en-US" sz="1500" i="1" dirty="0" err="1">
                  <a:solidFill>
                    <a:srgbClr val="0000FF"/>
                  </a:solidFill>
                  <a:latin typeface="Calibri"/>
                </a:rPr>
                <a:t>σ</a:t>
              </a:r>
              <a:r>
                <a:rPr lang="en-US" sz="1500" i="1" baseline="-25000" dirty="0" err="1">
                  <a:solidFill>
                    <a:srgbClr val="0000FF"/>
                  </a:solidFill>
                  <a:latin typeface="Calibri"/>
                </a:rPr>
                <a:t>g</a:t>
              </a:r>
              <a:r>
                <a:rPr lang="en-US" sz="1500" i="1" dirty="0">
                  <a:solidFill>
                    <a:srgbClr val="0000FF"/>
                  </a:solidFill>
                  <a:latin typeface="Calibri"/>
                </a:rPr>
                <a:t> = </a:t>
              </a:r>
              <a:r>
                <a:rPr lang="en-US" sz="1500" i="1" dirty="0" err="1">
                  <a:solidFill>
                    <a:srgbClr val="0000FF"/>
                  </a:solidFill>
                  <a:latin typeface="Calibri"/>
                </a:rPr>
                <a:t>geo.std.dev</a:t>
              </a:r>
              <a:r>
                <a:rPr lang="en-US" sz="1500" i="1" dirty="0">
                  <a:solidFill>
                    <a:srgbClr val="0000FF"/>
                  </a:solidFill>
                  <a:latin typeface="Calibri"/>
                </a:rPr>
                <a:t>.</a:t>
              </a:r>
            </a:p>
          </p:txBody>
        </p:sp>
      </p:grpSp>
      <p:pic>
        <p:nvPicPr>
          <p:cNvPr id="20" name="Picture 19" descr="SNRbio.png">
            <a:extLst>
              <a:ext uri="{FF2B5EF4-FFF2-40B4-BE49-F238E27FC236}">
                <a16:creationId xmlns:a16="http://schemas.microsoft.com/office/drawing/2014/main" id="{81BF171F-5CEB-3D42-84C8-5236BB41C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86" y="819725"/>
            <a:ext cx="4110228" cy="6789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E5E8C3-4124-894D-9C8D-32F73981B171}"/>
              </a:ext>
            </a:extLst>
          </p:cNvPr>
          <p:cNvSpPr txBox="1"/>
          <p:nvPr/>
        </p:nvSpPr>
        <p:spPr>
          <a:xfrm>
            <a:off x="-34725" y="4916483"/>
            <a:ext cx="1220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900" dirty="0">
                <a:solidFill>
                  <a:prstClr val="black"/>
                </a:solidFill>
                <a:latin typeface="Calibri"/>
              </a:rPr>
              <a:t>[Beal, Frontiers, 2015]</a:t>
            </a:r>
          </a:p>
        </p:txBody>
      </p:sp>
    </p:spTree>
    <p:extLst>
      <p:ext uri="{BB962C8B-B14F-4D97-AF65-F5344CB8AC3E}">
        <p14:creationId xmlns:p14="http://schemas.microsoft.com/office/powerpoint/2010/main" val="27037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2359-4FEA-DA4F-A7E1-153762C9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 SNR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13422-5936-7942-97AC-EAA1DBCDE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8" y="671171"/>
            <a:ext cx="4381769" cy="3271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50846C-2540-9249-8A28-0F397B3D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057" y="671171"/>
            <a:ext cx="4381769" cy="3271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57DEE-77A9-804F-B03A-45C65CB6D630}"/>
              </a:ext>
            </a:extLst>
          </p:cNvPr>
          <p:cNvSpPr txBox="1"/>
          <p:nvPr/>
        </p:nvSpPr>
        <p:spPr>
          <a:xfrm>
            <a:off x="1674796" y="396160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SNR = 5.7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A9551-A453-EE4F-88FC-A99F06F3D8F2}"/>
              </a:ext>
            </a:extLst>
          </p:cNvPr>
          <p:cNvSpPr txBox="1"/>
          <p:nvPr/>
        </p:nvSpPr>
        <p:spPr>
          <a:xfrm>
            <a:off x="6225941" y="394289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SNR = 0.0 dB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44D009-4B7C-BA42-A963-8538A8E77336}"/>
              </a:ext>
            </a:extLst>
          </p:cNvPr>
          <p:cNvSpPr txBox="1">
            <a:spLocks/>
          </p:cNvSpPr>
          <p:nvPr/>
        </p:nvSpPr>
        <p:spPr>
          <a:xfrm>
            <a:off x="304800" y="4340995"/>
            <a:ext cx="8534400" cy="658127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679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Char char="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9pPr>
          </a:lstStyle>
          <a:p>
            <a:r>
              <a:rPr lang="en-US" kern="0" dirty="0"/>
              <a:t>Interpretation: </a:t>
            </a:r>
            <a:r>
              <a:rPr lang="en-US" kern="0" dirty="0" err="1"/>
              <a:t>pBAD</a:t>
            </a:r>
            <a:r>
              <a:rPr lang="en-US" kern="0" dirty="0"/>
              <a:t> working well, </a:t>
            </a:r>
            <a:r>
              <a:rPr lang="en-US" kern="0" dirty="0" err="1"/>
              <a:t>TetR</a:t>
            </a:r>
            <a:r>
              <a:rPr lang="en-US" kern="0" dirty="0"/>
              <a:t> much less so.</a:t>
            </a:r>
          </a:p>
          <a:p>
            <a:r>
              <a:rPr lang="en-US" kern="0" dirty="0" err="1"/>
              <a:t>TetR</a:t>
            </a:r>
            <a:r>
              <a:rPr lang="en-US" kern="0" dirty="0"/>
              <a:t> doesn’t seem to be turning on very strongly…</a:t>
            </a:r>
          </a:p>
        </p:txBody>
      </p:sp>
    </p:spTree>
    <p:extLst>
      <p:ext uri="{BB962C8B-B14F-4D97-AF65-F5344CB8AC3E}">
        <p14:creationId xmlns:p14="http://schemas.microsoft.com/office/powerpoint/2010/main" val="865485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CE9C-B840-444B-8793-1B87FFC1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92BA54-2E98-984A-87FE-EFCA70031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geometric statistics to summarize flow cytometry data</a:t>
            </a:r>
          </a:p>
          <a:p>
            <a:r>
              <a:rPr lang="en-US" dirty="0"/>
              <a:t>Consider distribution of single-cell behaviors</a:t>
            </a:r>
          </a:p>
          <a:p>
            <a:r>
              <a:rPr lang="en-US" dirty="0"/>
              <a:t>Signal-to-noise ratio helps assess device performance</a:t>
            </a:r>
          </a:p>
          <a:p>
            <a:r>
              <a:rPr lang="en-US" dirty="0"/>
              <a:t>Calibrated measurements help suggest approaches for improvement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4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Per-cell measurements reveal variation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idx="4294967295"/>
          </p:nvPr>
        </p:nvSpPr>
        <p:spPr>
          <a:xfrm>
            <a:off x="231006" y="4689307"/>
            <a:ext cx="8643486" cy="301793"/>
          </a:xfrm>
        </p:spPr>
        <p:txBody>
          <a:bodyPr/>
          <a:lstStyle/>
          <a:p>
            <a:pPr algn="ctr">
              <a:buNone/>
            </a:pPr>
            <a:r>
              <a:rPr lang="en-US" i="1" dirty="0">
                <a:solidFill>
                  <a:srgbClr val="4F81BD"/>
                </a:solidFill>
              </a:rPr>
              <a:t>Quantifying variation components requires large numbers of per-cell measurements.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C89C36-A7BD-3846-923A-4D5B4854D405}"/>
              </a:ext>
            </a:extLst>
          </p:cNvPr>
          <p:cNvGrpSpPr/>
          <p:nvPr/>
        </p:nvGrpSpPr>
        <p:grpSpPr>
          <a:xfrm>
            <a:off x="110362" y="516732"/>
            <a:ext cx="8556324" cy="4257399"/>
            <a:chOff x="1400175" y="860321"/>
            <a:chExt cx="6602616" cy="3285286"/>
          </a:xfrm>
        </p:grpSpPr>
        <p:pic>
          <p:nvPicPr>
            <p:cNvPr id="4" name="Picture 3" descr="color-compensation-Yellow-for-Red.png"/>
            <p:cNvPicPr>
              <a:picLocks noChangeAspect="1"/>
            </p:cNvPicPr>
            <p:nvPr/>
          </p:nvPicPr>
          <p:blipFill>
            <a:blip r:embed="rId2"/>
            <a:srcRect r="6667"/>
            <a:stretch>
              <a:fillRect/>
            </a:stretch>
          </p:blipFill>
          <p:spPr>
            <a:xfrm>
              <a:off x="4014787" y="1209675"/>
              <a:ext cx="3880481" cy="2771775"/>
            </a:xfrm>
            <a:prstGeom prst="rect">
              <a:avLst/>
            </a:prstGeom>
          </p:spPr>
        </p:pic>
        <p:pic>
          <p:nvPicPr>
            <p:cNvPr id="21" name="Picture 20" descr="Pairwise-Sum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175" y="1136547"/>
              <a:ext cx="2910051" cy="295970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631364" y="860321"/>
              <a:ext cx="2638729" cy="231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/>
                <a:t>Example: RNA Replicon </a:t>
              </a:r>
              <a:r>
                <a:rPr lang="en-US" sz="1350" b="1" dirty="0" err="1"/>
                <a:t>Cotransfection</a:t>
              </a:r>
              <a:endParaRPr lang="en-US" sz="135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77821" y="860321"/>
              <a:ext cx="2688208" cy="231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/>
                <a:t>Example: Constitutive </a:t>
              </a:r>
              <a:r>
                <a:rPr lang="en-US" sz="1350" b="1" dirty="0" err="1"/>
                <a:t>mKate</a:t>
              </a:r>
              <a:r>
                <a:rPr lang="en-US" sz="1350" b="1" dirty="0"/>
                <a:t> in HEK293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130696" y="1429911"/>
              <a:ext cx="5872095" cy="2588127"/>
              <a:chOff x="1316927" y="1906548"/>
              <a:chExt cx="7829460" cy="3450836"/>
            </a:xfrm>
          </p:grpSpPr>
          <p:sp>
            <p:nvSpPr>
              <p:cNvPr id="13" name="Left-Right Arrow 12"/>
              <p:cNvSpPr/>
              <p:nvPr/>
            </p:nvSpPr>
            <p:spPr>
              <a:xfrm rot="5400000">
                <a:off x="7856299" y="3899835"/>
                <a:ext cx="1420209" cy="393192"/>
              </a:xfrm>
              <a:prstGeom prst="left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Spectral Bleed</a:t>
                </a:r>
              </a:p>
            </p:txBody>
          </p:sp>
          <p:sp>
            <p:nvSpPr>
              <p:cNvPr id="14" name="Left-Right Arrow 13"/>
              <p:cNvSpPr/>
              <p:nvPr/>
            </p:nvSpPr>
            <p:spPr>
              <a:xfrm rot="5400000">
                <a:off x="4716308" y="4181291"/>
                <a:ext cx="810832" cy="312659"/>
              </a:xfrm>
              <a:prstGeom prst="left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5400000">
                <a:off x="4059619" y="3990607"/>
                <a:ext cx="1763731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Autofluorescence</a:t>
                </a:r>
              </a:p>
            </p:txBody>
          </p:sp>
          <p:sp>
            <p:nvSpPr>
              <p:cNvPr id="16" name="Left-Right Arrow 15"/>
              <p:cNvSpPr/>
              <p:nvPr/>
            </p:nvSpPr>
            <p:spPr>
              <a:xfrm>
                <a:off x="6463300" y="4515671"/>
                <a:ext cx="2020300" cy="402336"/>
              </a:xfrm>
              <a:prstGeom prst="left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sz="1050" b="1">
                    <a:solidFill>
                      <a:schemeClr val="tx1"/>
                    </a:solidFill>
                  </a:rPr>
                  <a:t>Dose/Resource Variation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229813" y="3918582"/>
                <a:ext cx="1208087" cy="810691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215248" y="3446163"/>
                <a:ext cx="1323440" cy="553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Transfection</a:t>
                </a:r>
              </a:p>
              <a:p>
                <a:pPr algn="ctr"/>
                <a:r>
                  <a:rPr lang="en-US" sz="105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Efficiency</a:t>
                </a:r>
              </a:p>
            </p:txBody>
          </p:sp>
          <p:sp>
            <p:nvSpPr>
              <p:cNvPr id="22" name="Left-Right Arrow 21"/>
              <p:cNvSpPr/>
              <p:nvPr/>
            </p:nvSpPr>
            <p:spPr>
              <a:xfrm rot="19229474">
                <a:off x="2745723" y="2624654"/>
                <a:ext cx="1275169" cy="352778"/>
              </a:xfrm>
              <a:prstGeom prst="left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050" b="1">
                    <a:solidFill>
                      <a:schemeClr val="tx1"/>
                    </a:solidFill>
                  </a:rPr>
                  <a:t>Cell Variation</a:t>
                </a:r>
              </a:p>
            </p:txBody>
          </p:sp>
          <p:sp>
            <p:nvSpPr>
              <p:cNvPr id="23" name="Left-Right Arrow 22"/>
              <p:cNvSpPr/>
              <p:nvPr/>
            </p:nvSpPr>
            <p:spPr>
              <a:xfrm rot="2888984">
                <a:off x="1701394" y="3139930"/>
                <a:ext cx="1573882" cy="352778"/>
              </a:xfrm>
              <a:prstGeom prst="left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</a:rPr>
                  <a:t>Dose Variation</a:t>
                </a:r>
              </a:p>
            </p:txBody>
          </p:sp>
          <p:sp>
            <p:nvSpPr>
              <p:cNvPr id="24" name="Left-Right Arrow 23"/>
              <p:cNvSpPr/>
              <p:nvPr/>
            </p:nvSpPr>
            <p:spPr>
              <a:xfrm>
                <a:off x="1582274" y="1906548"/>
                <a:ext cx="1573882" cy="352778"/>
              </a:xfrm>
              <a:prstGeom prst="left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>
                    <a:solidFill>
                      <a:schemeClr val="tx1"/>
                    </a:solidFill>
                  </a:rPr>
                  <a:t>Quantization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421886" y="3429811"/>
                <a:ext cx="960984" cy="960984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316927" y="4368005"/>
                <a:ext cx="116669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Dose Efficiency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703256" y="5049608"/>
                <a:ext cx="1443131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i="1"/>
                  <a:t>[Beal et al., 2012]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198806" y="3914775"/>
              <a:ext cx="10823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/>
                <a:t>[Beal et al., 2015]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13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also help quality control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4294967295"/>
          </p:nvPr>
        </p:nvSpPr>
        <p:spPr>
          <a:xfrm>
            <a:off x="221381" y="4235885"/>
            <a:ext cx="8778240" cy="561975"/>
          </a:xfrm>
        </p:spPr>
        <p:txBody>
          <a:bodyPr/>
          <a:lstStyle/>
          <a:p>
            <a:pPr algn="ctr">
              <a:buNone/>
            </a:pPr>
            <a:r>
              <a:rPr lang="en-US" i="1" dirty="0">
                <a:solidFill>
                  <a:schemeClr val="tx2"/>
                </a:solidFill>
              </a:rPr>
              <a:t>By modeling expected distributions, can detect failure of batches or individual samples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085708-D770-EF48-88CC-0090DB70E041}"/>
              </a:ext>
            </a:extLst>
          </p:cNvPr>
          <p:cNvGrpSpPr/>
          <p:nvPr/>
        </p:nvGrpSpPr>
        <p:grpSpPr>
          <a:xfrm>
            <a:off x="237719" y="847024"/>
            <a:ext cx="8629243" cy="3340736"/>
            <a:chOff x="1370631" y="1273407"/>
            <a:chExt cx="6586653" cy="2549965"/>
          </a:xfrm>
        </p:grpSpPr>
        <p:pic>
          <p:nvPicPr>
            <p:cNvPr id="11" name="Picture 10" descr="Fine-bincounts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8513" y="1313511"/>
              <a:ext cx="3428771" cy="2509861"/>
            </a:xfrm>
            <a:prstGeom prst="rect">
              <a:avLst/>
            </a:prstGeom>
          </p:spPr>
        </p:pic>
        <p:pic>
          <p:nvPicPr>
            <p:cNvPr id="4" name="Picture 3" descr="bad-transfection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631" y="1273407"/>
              <a:ext cx="3111132" cy="2532537"/>
            </a:xfrm>
            <a:prstGeom prst="rect">
              <a:avLst/>
            </a:prstGeom>
          </p:spPr>
        </p:pic>
        <p:sp>
          <p:nvSpPr>
            <p:cNvPr id="5" name="Left Arrow 4"/>
            <p:cNvSpPr/>
            <p:nvPr/>
          </p:nvSpPr>
          <p:spPr>
            <a:xfrm>
              <a:off x="3629137" y="1987456"/>
              <a:ext cx="1263706" cy="511969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/>
                <a:t>Good Samples</a:t>
              </a:r>
            </a:p>
          </p:txBody>
        </p:sp>
        <p:sp>
          <p:nvSpPr>
            <p:cNvPr id="6" name="Left Arrow 5"/>
            <p:cNvSpPr/>
            <p:nvPr/>
          </p:nvSpPr>
          <p:spPr>
            <a:xfrm flipH="1">
              <a:off x="2225841" y="2499425"/>
              <a:ext cx="1302656" cy="511969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/>
                <a:t>Bad Samples</a:t>
              </a:r>
            </a:p>
          </p:txBody>
        </p:sp>
        <p:sp>
          <p:nvSpPr>
            <p:cNvPr id="8" name="Left Arrow 7"/>
            <p:cNvSpPr/>
            <p:nvPr/>
          </p:nvSpPr>
          <p:spPr>
            <a:xfrm flipH="1">
              <a:off x="2436394" y="3011394"/>
              <a:ext cx="1531918" cy="511969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Distribution Model</a:t>
              </a:r>
            </a:p>
          </p:txBody>
        </p:sp>
        <p:sp>
          <p:nvSpPr>
            <p:cNvPr id="13" name="Left Arrow 12"/>
            <p:cNvSpPr/>
            <p:nvPr/>
          </p:nvSpPr>
          <p:spPr>
            <a:xfrm rot="19329418">
              <a:off x="6218511" y="1445632"/>
              <a:ext cx="1443790" cy="404750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Bad Transfection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439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1B4F-0DAC-A144-B913-67F7A8EB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Fluorescence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F179-5861-5645-B931-D8319957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50" y="3015292"/>
            <a:ext cx="7790046" cy="611165"/>
          </a:xfrm>
        </p:spPr>
        <p:txBody>
          <a:bodyPr/>
          <a:lstStyle/>
          <a:p>
            <a:r>
              <a:rPr lang="en-US" dirty="0"/>
              <a:t>Great signal, proportional to number of molecules</a:t>
            </a:r>
          </a:p>
          <a:p>
            <a:r>
              <a:rPr lang="en-US" dirty="0"/>
              <a:t>Exact unit relation in context is highly sensitive, hard to calculate</a:t>
            </a:r>
          </a:p>
          <a:p>
            <a:pPr lvl="1"/>
            <a:r>
              <a:rPr lang="en-US" dirty="0"/>
              <a:t>Molecule spectrum, brightness, folding, quenching</a:t>
            </a:r>
          </a:p>
          <a:p>
            <a:pPr lvl="1"/>
            <a:r>
              <a:rPr lang="en-US" dirty="0"/>
              <a:t>Sample pH, oxygenation, cell autofluorescence</a:t>
            </a:r>
          </a:p>
          <a:p>
            <a:pPr lvl="1"/>
            <a:r>
              <a:rPr lang="en-US" dirty="0"/>
              <a:t>Instrument excitation source, emission filters, detectors</a:t>
            </a:r>
          </a:p>
          <a:p>
            <a:r>
              <a:rPr lang="en-US" dirty="0"/>
              <a:t>Use proteins with good spectral separation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5FF0F-9418-E347-82BC-C5C9EFB27C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B"/>
              </a:clrFrom>
              <a:clrTo>
                <a:srgbClr val="F8F9FB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97008" y="1374650"/>
            <a:ext cx="1135046" cy="85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DDA7B-DFAF-8545-BE12-14E6D607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71" y="1080532"/>
            <a:ext cx="3291840" cy="127573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7E9CA72-B63F-F54A-9D47-29B89DE7F9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5697" b="23639"/>
          <a:stretch/>
        </p:blipFill>
        <p:spPr>
          <a:xfrm rot="900000" flipV="1">
            <a:off x="939862" y="1258232"/>
            <a:ext cx="2749993" cy="18941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B97192-2C6A-D846-BB72-820147E318A5}"/>
              </a:ext>
            </a:extLst>
          </p:cNvPr>
          <p:cNvGrpSpPr/>
          <p:nvPr/>
        </p:nvGrpSpPr>
        <p:grpSpPr>
          <a:xfrm>
            <a:off x="3228535" y="944085"/>
            <a:ext cx="1724064" cy="1724064"/>
            <a:chOff x="6254817" y="2727343"/>
            <a:chExt cx="1130783" cy="1130783"/>
          </a:xfrm>
          <a:solidFill>
            <a:schemeClr val="accent3"/>
          </a:solidFill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066C457D-9123-1748-9FC4-28BB33DB1062}"/>
                </a:ext>
              </a:extLst>
            </p:cNvPr>
            <p:cNvSpPr/>
            <p:nvPr/>
          </p:nvSpPr>
          <p:spPr bwMode="auto">
            <a:xfrm>
              <a:off x="6254817" y="2727343"/>
              <a:ext cx="1130783" cy="1130783"/>
            </a:xfrm>
            <a:prstGeom prst="blockArc">
              <a:avLst>
                <a:gd name="adj1" fmla="val 18043006"/>
                <a:gd name="adj2" fmla="val 3410033"/>
                <a:gd name="adj3" fmla="val 1191"/>
              </a:avLst>
            </a:prstGeom>
            <a:grpFill/>
            <a:ln w="1905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51441C34-C37D-D142-A01E-2330FD0F9909}"/>
                </a:ext>
              </a:extLst>
            </p:cNvPr>
            <p:cNvSpPr/>
            <p:nvPr/>
          </p:nvSpPr>
          <p:spPr bwMode="auto">
            <a:xfrm>
              <a:off x="6477308" y="2949834"/>
              <a:ext cx="685800" cy="685800"/>
            </a:xfrm>
            <a:prstGeom prst="blockArc">
              <a:avLst>
                <a:gd name="adj1" fmla="val 18043006"/>
                <a:gd name="adj2" fmla="val 3410033"/>
                <a:gd name="adj3" fmla="val 1191"/>
              </a:avLst>
            </a:prstGeom>
            <a:grpFill/>
            <a:ln w="1905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F48B8E43-E93D-A840-8B1D-1315D3BCCF19}"/>
                </a:ext>
              </a:extLst>
            </p:cNvPr>
            <p:cNvSpPr/>
            <p:nvPr/>
          </p:nvSpPr>
          <p:spPr bwMode="auto">
            <a:xfrm>
              <a:off x="6363008" y="2835534"/>
              <a:ext cx="914400" cy="914400"/>
            </a:xfrm>
            <a:prstGeom prst="blockArc">
              <a:avLst>
                <a:gd name="adj1" fmla="val 18043006"/>
                <a:gd name="adj2" fmla="val 3410033"/>
                <a:gd name="adj3" fmla="val 1191"/>
              </a:avLst>
            </a:prstGeom>
            <a:grpFill/>
            <a:ln w="1905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230188" marR="0" indent="-2301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10000"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E17FFF-BC14-AE49-B942-264F88800970}"/>
              </a:ext>
            </a:extLst>
          </p:cNvPr>
          <p:cNvSpPr txBox="1"/>
          <p:nvPr/>
        </p:nvSpPr>
        <p:spPr>
          <a:xfrm>
            <a:off x="3393786" y="2350588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fluorescent</a:t>
            </a:r>
          </a:p>
          <a:p>
            <a:pPr algn="ctr"/>
            <a:r>
              <a:rPr lang="en-US" sz="1400" i="1" dirty="0"/>
              <a:t>molecule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5CC74-FCEF-094F-98CD-D0C29A524CB3}"/>
              </a:ext>
            </a:extLst>
          </p:cNvPr>
          <p:cNvSpPr txBox="1"/>
          <p:nvPr/>
        </p:nvSpPr>
        <p:spPr>
          <a:xfrm>
            <a:off x="5350758" y="2328923"/>
            <a:ext cx="29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light </a:t>
            </a:r>
            <a:r>
              <a:rPr lang="en-US" sz="1400" i="1" u="sng" dirty="0"/>
              <a:t>emission</a:t>
            </a:r>
            <a:r>
              <a:rPr lang="en-US" sz="1400" i="1" dirty="0"/>
              <a:t> at lower frequencies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4285B-88B1-F04C-9137-6C70BC12CAE4}"/>
              </a:ext>
            </a:extLst>
          </p:cNvPr>
          <p:cNvSpPr txBox="1"/>
          <p:nvPr/>
        </p:nvSpPr>
        <p:spPr>
          <a:xfrm rot="777894">
            <a:off x="1060686" y="1449004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incoming </a:t>
            </a:r>
            <a:r>
              <a:rPr lang="en-US" sz="1400" i="1" u="sng" dirty="0"/>
              <a:t>excitation</a:t>
            </a:r>
            <a:r>
              <a:rPr lang="en-US" sz="1400" i="1" dirty="0"/>
              <a:t> light</a:t>
            </a:r>
          </a:p>
        </p:txBody>
      </p:sp>
    </p:spTree>
    <p:extLst>
      <p:ext uri="{BB962C8B-B14F-4D97-AF65-F5344CB8AC3E}">
        <p14:creationId xmlns:p14="http://schemas.microsoft.com/office/powerpoint/2010/main" val="323888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/>
          <a:stretch/>
        </p:blipFill>
        <p:spPr>
          <a:xfrm>
            <a:off x="1241313" y="516732"/>
            <a:ext cx="5466638" cy="3549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Flow Cytometry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C5EFA-3087-F34D-84BD-314DFABE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869355"/>
            <a:ext cx="3968817" cy="11983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Instrument-specific challenges:</a:t>
            </a:r>
          </a:p>
          <a:p>
            <a:r>
              <a:rPr lang="en-US" dirty="0"/>
              <a:t>Lots of data points!</a:t>
            </a:r>
          </a:p>
          <a:p>
            <a:r>
              <a:rPr lang="en-US" dirty="0"/>
              <a:t>Individual cells behave (very) differently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CB2FEBEB-9BBF-A64C-8B67-3F28ADFF068C}"/>
              </a:ext>
            </a:extLst>
          </p:cNvPr>
          <p:cNvSpPr/>
          <p:nvPr/>
        </p:nvSpPr>
        <p:spPr bwMode="auto">
          <a:xfrm>
            <a:off x="6583680" y="1973179"/>
            <a:ext cx="596766" cy="308554"/>
          </a:xfrm>
          <a:prstGeom prst="left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BADB4650-1D72-8C41-9BAE-39ED105EB144}"/>
              </a:ext>
            </a:extLst>
          </p:cNvPr>
          <p:cNvSpPr/>
          <p:nvPr/>
        </p:nvSpPr>
        <p:spPr bwMode="auto">
          <a:xfrm>
            <a:off x="6583680" y="2713402"/>
            <a:ext cx="596766" cy="308554"/>
          </a:xfrm>
          <a:prstGeom prst="left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03CBE7B-A62F-A943-9B71-25BD2820FCE9}"/>
              </a:ext>
            </a:extLst>
          </p:cNvPr>
          <p:cNvSpPr/>
          <p:nvPr/>
        </p:nvSpPr>
        <p:spPr bwMode="auto">
          <a:xfrm>
            <a:off x="6583680" y="1180735"/>
            <a:ext cx="596766" cy="308554"/>
          </a:xfrm>
          <a:prstGeom prst="leftArrow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01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E952C-B630-7F4E-AA97-90BFA41A50A9}"/>
              </a:ext>
            </a:extLst>
          </p:cNvPr>
          <p:cNvSpPr txBox="1"/>
          <p:nvPr/>
        </p:nvSpPr>
        <p:spPr>
          <a:xfrm>
            <a:off x="7180447" y="112615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“granularity”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33276-FF8D-DD42-9C1E-A5632D5BA684}"/>
              </a:ext>
            </a:extLst>
          </p:cNvPr>
          <p:cNvSpPr txBox="1"/>
          <p:nvPr/>
        </p:nvSpPr>
        <p:spPr>
          <a:xfrm>
            <a:off x="7180446" y="192202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fluorescence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038F-0EB4-F041-9C4D-4D27CE89173E}"/>
              </a:ext>
            </a:extLst>
          </p:cNvPr>
          <p:cNvSpPr txBox="1"/>
          <p:nvPr/>
        </p:nvSpPr>
        <p:spPr>
          <a:xfrm>
            <a:off x="7181303" y="268301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particle size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11102F93-E089-EC4F-A312-6AEA5018621C}"/>
              </a:ext>
            </a:extLst>
          </p:cNvPr>
          <p:cNvSpPr txBox="1">
            <a:spLocks/>
          </p:cNvSpPr>
          <p:nvPr/>
        </p:nvSpPr>
        <p:spPr bwMode="auto">
          <a:xfrm>
            <a:off x="4273617" y="3858487"/>
            <a:ext cx="3968817" cy="119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1000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679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Char char="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600">
                <a:solidFill>
                  <a:srgbClr val="0000CC"/>
                </a:solidFill>
                <a:latin typeface="Frutiger 87ExtraBlackCn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CC"/>
                </a:solidFill>
                <a:latin typeface="Frutiger 87ExtraBlackCn" pitchFamily="34" charset="0"/>
              </a:defRPr>
            </a:lvl9pPr>
          </a:lstStyle>
          <a:p>
            <a:endParaRPr lang="en-US" kern="0" dirty="0"/>
          </a:p>
          <a:p>
            <a:r>
              <a:rPr lang="en-US" kern="0" dirty="0"/>
              <a:t>Debris/pipetting contamination</a:t>
            </a:r>
          </a:p>
          <a:p>
            <a:r>
              <a:rPr lang="en-US" kern="0" dirty="0"/>
              <a:t>Disruptive measurement</a:t>
            </a:r>
          </a:p>
        </p:txBody>
      </p:sp>
    </p:spTree>
    <p:extLst>
      <p:ext uri="{BB962C8B-B14F-4D97-AF65-F5344CB8AC3E}">
        <p14:creationId xmlns:p14="http://schemas.microsoft.com/office/powerpoint/2010/main" val="212209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Flow Cytometry Works</a:t>
            </a:r>
          </a:p>
        </p:txBody>
      </p:sp>
      <p:pic>
        <p:nvPicPr>
          <p:cNvPr id="5" name="Picture 4" descr="N006_optical_conf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23" y="586914"/>
            <a:ext cx="5832910" cy="43746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9624" y="4932343"/>
            <a:ext cx="2175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[Image courtesy of </a:t>
            </a:r>
            <a:r>
              <a:rPr lang="en-US" sz="1000" i="1" dirty="0" err="1"/>
              <a:t>Sauro</a:t>
            </a:r>
            <a:r>
              <a:rPr lang="en-US" sz="1000" i="1" dirty="0"/>
              <a:t> Lab, UW]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A3C07-C9E5-564F-83C2-CE823DDA55BF}"/>
              </a:ext>
            </a:extLst>
          </p:cNvPr>
          <p:cNvSpPr txBox="1"/>
          <p:nvPr/>
        </p:nvSpPr>
        <p:spPr>
          <a:xfrm>
            <a:off x="7709836" y="316492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laser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27304-6027-2A47-A376-C010FFB2D296}"/>
              </a:ext>
            </a:extLst>
          </p:cNvPr>
          <p:cNvSpPr txBox="1"/>
          <p:nvPr/>
        </p:nvSpPr>
        <p:spPr>
          <a:xfrm>
            <a:off x="45604" y="4563011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dichroic mirror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CE502-657B-594A-AFCF-921EB4320ACD}"/>
              </a:ext>
            </a:extLst>
          </p:cNvPr>
          <p:cNvSpPr txBox="1"/>
          <p:nvPr/>
        </p:nvSpPr>
        <p:spPr>
          <a:xfrm>
            <a:off x="484918" y="222231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detector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2BBBC9-29B8-C14D-A00A-858D5B06F1E1}"/>
              </a:ext>
            </a:extLst>
          </p:cNvPr>
          <p:cNvCxnSpPr/>
          <p:nvPr/>
        </p:nvCxnSpPr>
        <p:spPr bwMode="auto">
          <a:xfrm flipV="1">
            <a:off x="6785811" y="3368840"/>
            <a:ext cx="981776" cy="54864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97EF5-A0B6-F945-9F5F-B37383A09768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9020" y="4215865"/>
            <a:ext cx="2067831" cy="577519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8C7521-CD85-D347-A905-DDE740E154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464645" y="1852125"/>
            <a:ext cx="2029326" cy="596574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01744A-D40F-D742-8F60-46076E94D26F}"/>
              </a:ext>
            </a:extLst>
          </p:cNvPr>
          <p:cNvSpPr txBox="1"/>
          <p:nvPr/>
        </p:nvSpPr>
        <p:spPr>
          <a:xfrm>
            <a:off x="683689" y="285154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filter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5932C9-1E93-BE44-82EC-251A421BF9CD}"/>
              </a:ext>
            </a:extLst>
          </p:cNvPr>
          <p:cNvCxnSpPr>
            <a:cxnSpLocks/>
          </p:cNvCxnSpPr>
          <p:nvPr/>
        </p:nvCxnSpPr>
        <p:spPr bwMode="auto">
          <a:xfrm>
            <a:off x="1304372" y="3164924"/>
            <a:ext cx="1631333" cy="619168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9866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data points are not from cells!</a:t>
            </a:r>
          </a:p>
        </p:txBody>
      </p:sp>
      <p:pic>
        <p:nvPicPr>
          <p:cNvPr id="6" name="Picture 5" descr="AutomaticGate-FSC-A-vs-SSC-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12" y="561075"/>
            <a:ext cx="3852177" cy="3852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73B8B-B948-304A-A3B3-E2F3CBB26ED7}"/>
              </a:ext>
            </a:extLst>
          </p:cNvPr>
          <p:cNvSpPr txBox="1"/>
          <p:nvPr/>
        </p:nvSpPr>
        <p:spPr>
          <a:xfrm>
            <a:off x="484918" y="2087560"/>
            <a:ext cx="112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probable debris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D660DB-4505-D145-9517-E297D6723C90}"/>
              </a:ext>
            </a:extLst>
          </p:cNvPr>
          <p:cNvCxnSpPr>
            <a:cxnSpLocks/>
          </p:cNvCxnSpPr>
          <p:nvPr/>
        </p:nvCxnSpPr>
        <p:spPr bwMode="auto">
          <a:xfrm>
            <a:off x="1464645" y="2448699"/>
            <a:ext cx="1991806" cy="28519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8CC94A-F374-8244-8021-8FC208C4BF7E}"/>
              </a:ext>
            </a:extLst>
          </p:cNvPr>
          <p:cNvSpPr txBox="1"/>
          <p:nvPr/>
        </p:nvSpPr>
        <p:spPr>
          <a:xfrm>
            <a:off x="7776590" y="1502282"/>
            <a:ext cx="112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probable cells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8CA309-FDB8-024B-B7BF-58D9E11716CC}"/>
              </a:ext>
            </a:extLst>
          </p:cNvPr>
          <p:cNvCxnSpPr>
            <a:cxnSpLocks/>
          </p:cNvCxnSpPr>
          <p:nvPr/>
        </p:nvCxnSpPr>
        <p:spPr bwMode="auto">
          <a:xfrm>
            <a:off x="5784784" y="1540256"/>
            <a:ext cx="1991806" cy="28519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2773146-0EC5-9D4F-9B54-AC6EEB055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369869"/>
            <a:ext cx="8534400" cy="30315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“Gating” = filtering out debris, cell clumps, instrument contaminants, etc.</a:t>
            </a:r>
          </a:p>
        </p:txBody>
      </p:sp>
    </p:spTree>
    <p:extLst>
      <p:ext uri="{BB962C8B-B14F-4D97-AF65-F5344CB8AC3E}">
        <p14:creationId xmlns:p14="http://schemas.microsoft.com/office/powerpoint/2010/main" val="4095653961"/>
      </p:ext>
    </p:extLst>
  </p:cSld>
  <p:clrMapOvr>
    <a:masterClrMapping/>
  </p:clrMapOvr>
</p:sld>
</file>

<file path=ppt/theme/theme1.xml><?xml version="1.0" encoding="utf-8"?>
<a:theme xmlns:a="http://schemas.openxmlformats.org/drawingml/2006/main" name="1_rayppt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_rayppt0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  <a:no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rayppt03 1">
        <a:dk1>
          <a:srgbClr val="000000"/>
        </a:dk1>
        <a:lt1>
          <a:srgbClr val="FFFFFF"/>
        </a:lt1>
        <a:dk2>
          <a:srgbClr val="000000"/>
        </a:dk2>
        <a:lt2>
          <a:srgbClr val="AC9F89"/>
        </a:lt2>
        <a:accent1>
          <a:srgbClr val="95A289"/>
        </a:accent1>
        <a:accent2>
          <a:srgbClr val="DAD9AD"/>
        </a:accent2>
        <a:accent3>
          <a:srgbClr val="FFFFFF"/>
        </a:accent3>
        <a:accent4>
          <a:srgbClr val="000000"/>
        </a:accent4>
        <a:accent5>
          <a:srgbClr val="C8CEC4"/>
        </a:accent5>
        <a:accent6>
          <a:srgbClr val="C5C49C"/>
        </a:accent6>
        <a:hlink>
          <a:srgbClr val="7C96A1"/>
        </a:hlink>
        <a:folHlink>
          <a:srgbClr val="CE11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674B69F4-C641-B145-BB5D-EB273F7A0E2E}" vid="{CCD3C364-ED23-7C4C-9FFF-902385DD3B10}"/>
    </a:ext>
  </a:extLst>
</a:theme>
</file>

<file path=ppt/theme/theme2.xml><?xml version="1.0" encoding="utf-8"?>
<a:theme xmlns:a="http://schemas.openxmlformats.org/drawingml/2006/main" name="Corp_External_Template2016_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B5B5B5"/>
        </a:solidFill>
        <a:ln w="12700" algn="ctr">
          <a:noFill/>
          <a:miter lim="800000"/>
          <a:headEnd/>
          <a:tailEnd/>
        </a:ln>
      </a:spPr>
      <a:bodyPr wrap="none" rtlCol="0" anchor="ctr"/>
      <a:lstStyle>
        <a:defPPr algn="ctr">
          <a:defRPr dirty="0" err="1" smtClean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674B69F4-C641-B145-BB5D-EB273F7A0E2E}" vid="{EBA07853-F248-5249-A6D6-27D1F35609DB}"/>
    </a:ext>
  </a:extLst>
</a:theme>
</file>

<file path=ppt/theme/theme3.xml><?xml version="1.0" encoding="utf-8"?>
<a:theme xmlns:a="http://schemas.openxmlformats.org/drawingml/2006/main" name="2_rayppt03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rayppt0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00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  <a:no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230188" marR="0" indent="-230188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110000"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rayppt03 1">
        <a:dk1>
          <a:srgbClr val="000000"/>
        </a:dk1>
        <a:lt1>
          <a:srgbClr val="FFFFFF"/>
        </a:lt1>
        <a:dk2>
          <a:srgbClr val="000000"/>
        </a:dk2>
        <a:lt2>
          <a:srgbClr val="AC9F89"/>
        </a:lt2>
        <a:accent1>
          <a:srgbClr val="95A289"/>
        </a:accent1>
        <a:accent2>
          <a:srgbClr val="DAD9AD"/>
        </a:accent2>
        <a:accent3>
          <a:srgbClr val="FFFFFF"/>
        </a:accent3>
        <a:accent4>
          <a:srgbClr val="000000"/>
        </a:accent4>
        <a:accent5>
          <a:srgbClr val="C8CEC4"/>
        </a:accent5>
        <a:accent6>
          <a:srgbClr val="C5C49C"/>
        </a:accent6>
        <a:hlink>
          <a:srgbClr val="7C96A1"/>
        </a:hlink>
        <a:folHlink>
          <a:srgbClr val="CE11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aytheonBBNTemplate.pptx" id="{361EFE03-B5FB-DB4A-9860-35622581AE3E}" vid="{37865285-0442-0743-A6EB-89C5D5A9589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1_rayppt03</Template>
  <TotalTime>27403</TotalTime>
  <Words>1380</Words>
  <Application>Microsoft Macintosh PowerPoint</Application>
  <PresentationFormat>On-screen Show (16:9)</PresentationFormat>
  <Paragraphs>287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ＭＳ Ｐゴシック</vt:lpstr>
      <vt:lpstr>Arial</vt:lpstr>
      <vt:lpstr>Arial Black</vt:lpstr>
      <vt:lpstr>Calibri</vt:lpstr>
      <vt:lpstr>Frutiger 87ExtraBlackCn</vt:lpstr>
      <vt:lpstr>Wingdings</vt:lpstr>
      <vt:lpstr>1_rayppt03</vt:lpstr>
      <vt:lpstr>Corp_External_Template2016_16x9</vt:lpstr>
      <vt:lpstr>2_rayppt03</vt:lpstr>
      <vt:lpstr>Introduction to Flow Cytometry</vt:lpstr>
      <vt:lpstr>Reminder: picking your instrument</vt:lpstr>
      <vt:lpstr>Why flow cytometry? Distributions Matter!</vt:lpstr>
      <vt:lpstr>Per-cell measurements reveal variation</vt:lpstr>
      <vt:lpstr>Distributions also help quality control</vt:lpstr>
      <vt:lpstr>Reminder: Fluorescence Measurements</vt:lpstr>
      <vt:lpstr>How Flow Cytometry Works</vt:lpstr>
      <vt:lpstr>How Flow Cytometry Works</vt:lpstr>
      <vt:lpstr>Many data points are not from cells!</vt:lpstr>
      <vt:lpstr>Area, Width, and Height</vt:lpstr>
      <vt:lpstr>Internal Instrument Gating</vt:lpstr>
      <vt:lpstr>Cell Size vs. Flow Cytometers</vt:lpstr>
      <vt:lpstr>Summary</vt:lpstr>
      <vt:lpstr>Calibrating and Checking Flow Cytometry Data with TASBE Flow Analytics</vt:lpstr>
      <vt:lpstr>Metrology vs. Flow Cytometry</vt:lpstr>
      <vt:lpstr>Calibrated Flow Cytometry</vt:lpstr>
      <vt:lpstr>Gating out non-cell / dubious events</vt:lpstr>
      <vt:lpstr>Compensating for Autofluorescence</vt:lpstr>
      <vt:lpstr>Compensating for Spectral Overlap</vt:lpstr>
      <vt:lpstr>Translating Other Fluorescence to MEFL</vt:lpstr>
      <vt:lpstr>Fluorescent Beads  Absolute Units</vt:lpstr>
      <vt:lpstr>Result: Distributions in MEFL Units</vt:lpstr>
      <vt:lpstr>Cell Size Estimation</vt:lpstr>
      <vt:lpstr>Summary</vt:lpstr>
      <vt:lpstr>Interpreting Flow Cytometry Data</vt:lpstr>
      <vt:lpstr>Reminder: geometric statistics</vt:lpstr>
      <vt:lpstr>Reminder: Computing Geometric Statistics</vt:lpstr>
      <vt:lpstr>Example Data to Analyze</vt:lpstr>
      <vt:lpstr>Arabinose-TetR circuit: Sample Analyses</vt:lpstr>
      <vt:lpstr>Example Device Input/Output</vt:lpstr>
      <vt:lpstr>Signal-to-Noise Ratio</vt:lpstr>
      <vt:lpstr>Example Device SNR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Cytometry</dc:title>
  <dc:subject>Event Name</dc:subject>
  <dc:creator>Jacob Beal</dc:creator>
  <cp:keywords>Raytheon</cp:keywords>
  <dc:description>Template: Mark Johnson, Silver Fox Productions
Formatting:
Event Date:
Event Location:
Audience Type: Internal</dc:description>
  <cp:lastModifiedBy>Jacob Beal</cp:lastModifiedBy>
  <cp:revision>79</cp:revision>
  <cp:lastPrinted>2016-06-30T23:18:54Z</cp:lastPrinted>
  <dcterms:created xsi:type="dcterms:W3CDTF">2020-06-12T14:41:56Z</dcterms:created>
  <dcterms:modified xsi:type="dcterms:W3CDTF">2020-07-03T17:49:11Z</dcterms:modified>
</cp:coreProperties>
</file>